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6" r:id="rId17"/>
    <p:sldId id="272" r:id="rId18"/>
    <p:sldId id="273" r:id="rId19"/>
    <p:sldId id="274" r:id="rId20"/>
  </p:sldIdLst>
  <p:sldSz cx="18288000" cy="10287000"/>
  <p:notesSz cx="6858000" cy="9144000"/>
  <p:embeddedFontLst>
    <p:embeddedFont>
      <p:font typeface="Arimo" panose="020B0604020202020204" charset="0"/>
      <p:regular r:id="rId21"/>
    </p:embeddedFont>
    <p:embeddedFont>
      <p:font typeface="Canva Sans Bold" panose="020B0604020202020204" charset="0"/>
      <p:regular r:id="rId22"/>
    </p:embeddedFont>
    <p:embeddedFont>
      <p:font typeface="Lato" panose="020F0502020204030203" pitchFamily="34" charset="0"/>
      <p:regular r:id="rId23"/>
    </p:embeddedFont>
    <p:embeddedFont>
      <p:font typeface="Montserrat Classic" panose="020B0604020202020204" charset="0"/>
      <p:regular r:id="rId24"/>
    </p:embeddedFont>
    <p:embeddedFont>
      <p:font typeface="Montserrat Classic Bold" panose="020B0604020202020204" charset="0"/>
      <p:regular r:id="rId25"/>
    </p:embeddedFont>
    <p:embeddedFont>
      <p:font typeface="Rustic Printe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3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0.svg"/></Relationships>
</file>

<file path=ppt/slides/_rels/slide1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34.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image" Target="../media/image1.png"/><Relationship Id="rId16" Type="http://schemas.openxmlformats.org/officeDocument/2006/relationships/image" Target="../media/image62.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57.png"/><Relationship Id="rId5" Type="http://schemas.openxmlformats.org/officeDocument/2006/relationships/image" Target="../media/image36.png"/><Relationship Id="rId15" Type="http://schemas.openxmlformats.org/officeDocument/2006/relationships/image" Target="../media/image61.png"/><Relationship Id="rId10" Type="http://schemas.openxmlformats.org/officeDocument/2006/relationships/image" Target="../media/image56.svg"/><Relationship Id="rId4" Type="http://schemas.openxmlformats.org/officeDocument/2006/relationships/image" Target="../media/image35.svg"/><Relationship Id="rId9" Type="http://schemas.openxmlformats.org/officeDocument/2006/relationships/image" Target="../media/image55.png"/><Relationship Id="rId14" Type="http://schemas.openxmlformats.org/officeDocument/2006/relationships/image" Target="../media/image60.sv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 Id="rId9"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26.sv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4.png"/><Relationship Id="rId5" Type="http://schemas.openxmlformats.org/officeDocument/2006/relationships/image" Target="../media/image40.svg"/><Relationship Id="rId10" Type="http://schemas.openxmlformats.org/officeDocument/2006/relationships/image" Target="../media/image43.svg"/><Relationship Id="rId4" Type="http://schemas.openxmlformats.org/officeDocument/2006/relationships/image" Target="../media/image39.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5.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6.sv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74.png"/><Relationship Id="rId4" Type="http://schemas.openxmlformats.org/officeDocument/2006/relationships/image" Target="../media/image73.sv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6.png"/><Relationship Id="rId7" Type="http://schemas.openxmlformats.org/officeDocument/2006/relationships/image" Target="../media/image25.pn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svg"/><Relationship Id="rId10" Type="http://schemas.openxmlformats.org/officeDocument/2006/relationships/image" Target="../media/image43.svg"/><Relationship Id="rId4" Type="http://schemas.openxmlformats.org/officeDocument/2006/relationships/image" Target="../media/image39.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5.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6.sv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5.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6.sv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rot="2700000">
            <a:off x="12706162" y="6589795"/>
            <a:ext cx="4454394" cy="4292416"/>
          </a:xfrm>
          <a:custGeom>
            <a:avLst/>
            <a:gdLst/>
            <a:ahLst/>
            <a:cxnLst/>
            <a:rect l="l" t="t" r="r" b="b"/>
            <a:pathLst>
              <a:path w="4454394" h="4292416">
                <a:moveTo>
                  <a:pt x="0" y="0"/>
                </a:moveTo>
                <a:lnTo>
                  <a:pt x="4454395" y="0"/>
                </a:lnTo>
                <a:lnTo>
                  <a:pt x="4454395" y="4292416"/>
                </a:lnTo>
                <a:lnTo>
                  <a:pt x="0" y="4292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12121438" y="1205178"/>
            <a:ext cx="14198893" cy="1962029"/>
          </a:xfrm>
          <a:custGeom>
            <a:avLst/>
            <a:gdLst/>
            <a:ahLst/>
            <a:cxnLst/>
            <a:rect l="l" t="t" r="r" b="b"/>
            <a:pathLst>
              <a:path w="14198893" h="1962029">
                <a:moveTo>
                  <a:pt x="0" y="1962029"/>
                </a:moveTo>
                <a:lnTo>
                  <a:pt x="14198893" y="1962029"/>
                </a:lnTo>
                <a:lnTo>
                  <a:pt x="14198893" y="0"/>
                </a:lnTo>
                <a:lnTo>
                  <a:pt x="0" y="0"/>
                </a:lnTo>
                <a:lnTo>
                  <a:pt x="0" y="196202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93316" y="1205178"/>
            <a:ext cx="21074633" cy="7876644"/>
          </a:xfrm>
          <a:custGeom>
            <a:avLst/>
            <a:gdLst/>
            <a:ahLst/>
            <a:cxnLst/>
            <a:rect l="l" t="t" r="r" b="b"/>
            <a:pathLst>
              <a:path w="21074633" h="7876644">
                <a:moveTo>
                  <a:pt x="0" y="0"/>
                </a:moveTo>
                <a:lnTo>
                  <a:pt x="21074632" y="0"/>
                </a:lnTo>
                <a:lnTo>
                  <a:pt x="21074632" y="7876644"/>
                </a:lnTo>
                <a:lnTo>
                  <a:pt x="0" y="7876644"/>
                </a:lnTo>
                <a:lnTo>
                  <a:pt x="0" y="0"/>
                </a:lnTo>
                <a:close/>
              </a:path>
            </a:pathLst>
          </a:custGeom>
          <a:blipFill>
            <a:blip r:embed="rId7"/>
            <a:stretch>
              <a:fillRect/>
            </a:stretch>
          </a:blipFill>
        </p:spPr>
      </p:sp>
      <p:sp>
        <p:nvSpPr>
          <p:cNvPr id="6" name="Freeform 6"/>
          <p:cNvSpPr/>
          <p:nvPr/>
        </p:nvSpPr>
        <p:spPr>
          <a:xfrm>
            <a:off x="-6930785" y="7085220"/>
            <a:ext cx="12312287" cy="1701334"/>
          </a:xfrm>
          <a:custGeom>
            <a:avLst/>
            <a:gdLst/>
            <a:ahLst/>
            <a:cxnLst/>
            <a:rect l="l" t="t" r="r" b="b"/>
            <a:pathLst>
              <a:path w="12312287" h="1701334">
                <a:moveTo>
                  <a:pt x="0" y="0"/>
                </a:moveTo>
                <a:lnTo>
                  <a:pt x="12312287" y="0"/>
                </a:lnTo>
                <a:lnTo>
                  <a:pt x="12312287" y="1701334"/>
                </a:lnTo>
                <a:lnTo>
                  <a:pt x="0" y="1701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2099967">
            <a:off x="15615343" y="3270815"/>
            <a:ext cx="3287914" cy="3414694"/>
          </a:xfrm>
          <a:custGeom>
            <a:avLst/>
            <a:gdLst/>
            <a:ahLst/>
            <a:cxnLst/>
            <a:rect l="l" t="t" r="r" b="b"/>
            <a:pathLst>
              <a:path w="3287914" h="3414694">
                <a:moveTo>
                  <a:pt x="0" y="0"/>
                </a:moveTo>
                <a:lnTo>
                  <a:pt x="3287914" y="0"/>
                </a:lnTo>
                <a:lnTo>
                  <a:pt x="3287914" y="3414694"/>
                </a:lnTo>
                <a:lnTo>
                  <a:pt x="0" y="3414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2960922">
            <a:off x="-109896" y="3858479"/>
            <a:ext cx="2351238" cy="2572341"/>
          </a:xfrm>
          <a:custGeom>
            <a:avLst/>
            <a:gdLst/>
            <a:ahLst/>
            <a:cxnLst/>
            <a:rect l="l" t="t" r="r" b="b"/>
            <a:pathLst>
              <a:path w="2351238" h="2572341">
                <a:moveTo>
                  <a:pt x="0" y="0"/>
                </a:moveTo>
                <a:lnTo>
                  <a:pt x="2351238" y="0"/>
                </a:lnTo>
                <a:lnTo>
                  <a:pt x="2351238" y="2572340"/>
                </a:lnTo>
                <a:lnTo>
                  <a:pt x="0" y="25723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684308">
            <a:off x="-378317" y="494076"/>
            <a:ext cx="3328563" cy="1422204"/>
          </a:xfrm>
          <a:custGeom>
            <a:avLst/>
            <a:gdLst/>
            <a:ahLst/>
            <a:cxnLst/>
            <a:rect l="l" t="t" r="r" b="b"/>
            <a:pathLst>
              <a:path w="3328563" h="1422204">
                <a:moveTo>
                  <a:pt x="0" y="0"/>
                </a:moveTo>
                <a:lnTo>
                  <a:pt x="3328563" y="0"/>
                </a:lnTo>
                <a:lnTo>
                  <a:pt x="3328563" y="1422204"/>
                </a:lnTo>
                <a:lnTo>
                  <a:pt x="0" y="142220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1706900" y="3334413"/>
            <a:ext cx="13226459" cy="2762036"/>
          </a:xfrm>
          <a:prstGeom prst="rect">
            <a:avLst/>
          </a:prstGeom>
        </p:spPr>
        <p:txBody>
          <a:bodyPr lIns="0" tIns="0" rIns="0" bIns="0" rtlCol="0" anchor="t">
            <a:spAutoFit/>
          </a:bodyPr>
          <a:lstStyle/>
          <a:p>
            <a:pPr algn="ctr">
              <a:lnSpc>
                <a:spcPts val="10784"/>
              </a:lnSpc>
            </a:pPr>
            <a:r>
              <a:rPr lang="en-US" sz="9985" dirty="0">
                <a:solidFill>
                  <a:srgbClr val="2F2D30"/>
                </a:solidFill>
                <a:latin typeface="Montserrat Classic Bold"/>
              </a:rPr>
              <a:t>SIGN LANGUAGE </a:t>
            </a:r>
          </a:p>
          <a:p>
            <a:pPr algn="ctr">
              <a:lnSpc>
                <a:spcPts val="10784"/>
              </a:lnSpc>
            </a:pPr>
            <a:r>
              <a:rPr lang="en-US" sz="9985" dirty="0">
                <a:solidFill>
                  <a:srgbClr val="2F2D30"/>
                </a:solidFill>
                <a:latin typeface="Montserrat Classic Bold"/>
              </a:rPr>
              <a:t>DETECTION</a:t>
            </a:r>
          </a:p>
        </p:txBody>
      </p:sp>
      <p:sp>
        <p:nvSpPr>
          <p:cNvPr id="11" name="TextBox 11"/>
          <p:cNvSpPr txBox="1"/>
          <p:nvPr/>
        </p:nvSpPr>
        <p:spPr>
          <a:xfrm>
            <a:off x="3573159" y="6136835"/>
            <a:ext cx="9121458" cy="812749"/>
          </a:xfrm>
          <a:prstGeom prst="rect">
            <a:avLst/>
          </a:prstGeom>
        </p:spPr>
        <p:txBody>
          <a:bodyPr lIns="0" tIns="0" rIns="0" bIns="0" rtlCol="0" anchor="t">
            <a:spAutoFit/>
          </a:bodyPr>
          <a:lstStyle/>
          <a:p>
            <a:pPr algn="ctr">
              <a:lnSpc>
                <a:spcPts val="6652"/>
              </a:lnSpc>
            </a:pPr>
            <a:endParaRPr lang="en-US" sz="4751" dirty="0">
              <a:solidFill>
                <a:srgbClr val="2F2D30"/>
              </a:solidFill>
              <a:latin typeface="Montserrat Classic Italics"/>
            </a:endParaRPr>
          </a:p>
        </p:txBody>
      </p:sp>
      <p:sp>
        <p:nvSpPr>
          <p:cNvPr id="12" name="TextBox 12"/>
          <p:cNvSpPr txBox="1"/>
          <p:nvPr/>
        </p:nvSpPr>
        <p:spPr>
          <a:xfrm>
            <a:off x="12221129" y="6543209"/>
            <a:ext cx="5804696" cy="377667"/>
          </a:xfrm>
          <a:prstGeom prst="rect">
            <a:avLst/>
          </a:prstGeom>
        </p:spPr>
        <p:txBody>
          <a:bodyPr lIns="0" tIns="0" rIns="0" bIns="0" rtlCol="0" anchor="t">
            <a:spAutoFit/>
          </a:bodyPr>
          <a:lstStyle/>
          <a:p>
            <a:pPr algn="ctr">
              <a:lnSpc>
                <a:spcPts val="2819"/>
              </a:lnSpc>
            </a:pPr>
            <a:r>
              <a:rPr lang="en-US" sz="3200" dirty="0">
                <a:solidFill>
                  <a:srgbClr val="2F2D30"/>
                </a:solidFill>
                <a:latin typeface="Montserrat Classic Italics"/>
              </a:rPr>
              <a:t>Supervisor- Dr. Suresh Kumar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547924" y="2987946"/>
            <a:ext cx="3754290" cy="1112635"/>
          </a:xfrm>
          <a:custGeom>
            <a:avLst/>
            <a:gdLst/>
            <a:ahLst/>
            <a:cxnLst/>
            <a:rect l="l" t="t" r="r" b="b"/>
            <a:pathLst>
              <a:path w="3754290" h="1112635">
                <a:moveTo>
                  <a:pt x="0" y="0"/>
                </a:moveTo>
                <a:lnTo>
                  <a:pt x="3754291" y="0"/>
                </a:lnTo>
                <a:lnTo>
                  <a:pt x="3754291" y="1112636"/>
                </a:lnTo>
                <a:lnTo>
                  <a:pt x="0" y="11126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4540" y="515716"/>
            <a:ext cx="3616295" cy="2472231"/>
          </a:xfrm>
          <a:custGeom>
            <a:avLst/>
            <a:gdLst/>
            <a:ahLst/>
            <a:cxnLst/>
            <a:rect l="l" t="t" r="r" b="b"/>
            <a:pathLst>
              <a:path w="3616295" h="2472231">
                <a:moveTo>
                  <a:pt x="0" y="0"/>
                </a:moveTo>
                <a:lnTo>
                  <a:pt x="3616294" y="0"/>
                </a:lnTo>
                <a:lnTo>
                  <a:pt x="3616294" y="2472230"/>
                </a:lnTo>
                <a:lnTo>
                  <a:pt x="0" y="24722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966580">
            <a:off x="16642727" y="7917994"/>
            <a:ext cx="2537152" cy="2057400"/>
          </a:xfrm>
          <a:custGeom>
            <a:avLst/>
            <a:gdLst/>
            <a:ahLst/>
            <a:cxnLst/>
            <a:rect l="l" t="t" r="r" b="b"/>
            <a:pathLst>
              <a:path w="2537152" h="2057400">
                <a:moveTo>
                  <a:pt x="0" y="0"/>
                </a:moveTo>
                <a:lnTo>
                  <a:pt x="2537153" y="0"/>
                </a:lnTo>
                <a:lnTo>
                  <a:pt x="2537153"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2951641" y="983734"/>
            <a:ext cx="11394092" cy="1602870"/>
          </a:xfrm>
          <a:prstGeom prst="rect">
            <a:avLst/>
          </a:prstGeom>
        </p:spPr>
        <p:txBody>
          <a:bodyPr lIns="0" tIns="0" rIns="0" bIns="0" rtlCol="0" anchor="t">
            <a:spAutoFit/>
          </a:bodyPr>
          <a:lstStyle/>
          <a:p>
            <a:pPr algn="ctr">
              <a:lnSpc>
                <a:spcPts val="6264"/>
              </a:lnSpc>
            </a:pPr>
            <a:r>
              <a:rPr lang="en-US" sz="5800" spc="313">
                <a:solidFill>
                  <a:srgbClr val="FFFFFF"/>
                </a:solidFill>
                <a:latin typeface="Montserrat Classic Bold"/>
              </a:rPr>
              <a:t>HARDWARE &amp; SOFTWARE REQUIREMENTS</a:t>
            </a:r>
          </a:p>
        </p:txBody>
      </p:sp>
      <p:sp>
        <p:nvSpPr>
          <p:cNvPr id="7" name="TextBox 7"/>
          <p:cNvSpPr txBox="1"/>
          <p:nvPr/>
        </p:nvSpPr>
        <p:spPr>
          <a:xfrm>
            <a:off x="4302215" y="3319986"/>
            <a:ext cx="10808093" cy="943539"/>
          </a:xfrm>
          <a:prstGeom prst="rect">
            <a:avLst/>
          </a:prstGeom>
        </p:spPr>
        <p:txBody>
          <a:bodyPr lIns="0" tIns="0" rIns="0" bIns="0" rtlCol="0" anchor="t">
            <a:spAutoFit/>
          </a:bodyPr>
          <a:lstStyle/>
          <a:p>
            <a:pPr marL="447632" lvl="1" indent="-223816" algn="l">
              <a:lnSpc>
                <a:spcPts val="2487"/>
              </a:lnSpc>
              <a:buFont typeface="Arial"/>
              <a:buChar char="•"/>
            </a:pPr>
            <a:r>
              <a:rPr lang="en-US" sz="2073">
                <a:solidFill>
                  <a:srgbClr val="FFFFFF"/>
                </a:solidFill>
                <a:latin typeface="Montserrat Classic"/>
              </a:rPr>
              <a:t>Camera or input device for capturing sign language gestures.</a:t>
            </a:r>
          </a:p>
          <a:p>
            <a:pPr algn="l">
              <a:lnSpc>
                <a:spcPts val="2487"/>
              </a:lnSpc>
            </a:pPr>
            <a:endParaRPr lang="en-US" sz="2073">
              <a:solidFill>
                <a:srgbClr val="FFFFFF"/>
              </a:solidFill>
              <a:latin typeface="Montserrat Classic"/>
            </a:endParaRPr>
          </a:p>
          <a:p>
            <a:pPr algn="l">
              <a:lnSpc>
                <a:spcPts val="2487"/>
              </a:lnSpc>
            </a:pPr>
            <a:endParaRPr lang="en-US" sz="2073">
              <a:solidFill>
                <a:srgbClr val="FFFFFF"/>
              </a:solidFill>
              <a:latin typeface="Montserrat Classic"/>
            </a:endParaRPr>
          </a:p>
        </p:txBody>
      </p:sp>
      <p:sp>
        <p:nvSpPr>
          <p:cNvPr id="8" name="TextBox 8"/>
          <p:cNvSpPr txBox="1"/>
          <p:nvPr/>
        </p:nvSpPr>
        <p:spPr>
          <a:xfrm>
            <a:off x="997486" y="3325347"/>
            <a:ext cx="2855166" cy="466409"/>
          </a:xfrm>
          <a:prstGeom prst="rect">
            <a:avLst/>
          </a:prstGeom>
        </p:spPr>
        <p:txBody>
          <a:bodyPr lIns="0" tIns="0" rIns="0" bIns="0" rtlCol="0" anchor="t">
            <a:spAutoFit/>
          </a:bodyPr>
          <a:lstStyle/>
          <a:p>
            <a:pPr algn="ctr">
              <a:lnSpc>
                <a:spcPts val="3538"/>
              </a:lnSpc>
            </a:pPr>
            <a:r>
              <a:rPr lang="en-US" sz="3276" spc="176">
                <a:solidFill>
                  <a:srgbClr val="2F2D30"/>
                </a:solidFill>
                <a:latin typeface="Montserrat Classic"/>
              </a:rPr>
              <a:t>HARDWARE</a:t>
            </a:r>
          </a:p>
        </p:txBody>
      </p:sp>
      <p:sp>
        <p:nvSpPr>
          <p:cNvPr id="9" name="Freeform 9"/>
          <p:cNvSpPr/>
          <p:nvPr/>
        </p:nvSpPr>
        <p:spPr>
          <a:xfrm>
            <a:off x="547924" y="4904808"/>
            <a:ext cx="3754290" cy="1112635"/>
          </a:xfrm>
          <a:custGeom>
            <a:avLst/>
            <a:gdLst/>
            <a:ahLst/>
            <a:cxnLst/>
            <a:rect l="l" t="t" r="r" b="b"/>
            <a:pathLst>
              <a:path w="3754290" h="1112635">
                <a:moveTo>
                  <a:pt x="0" y="0"/>
                </a:moveTo>
                <a:lnTo>
                  <a:pt x="3754291" y="0"/>
                </a:lnTo>
                <a:lnTo>
                  <a:pt x="3754291" y="1112636"/>
                </a:lnTo>
                <a:lnTo>
                  <a:pt x="0" y="11126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5240895"/>
            <a:ext cx="2855166" cy="469038"/>
          </a:xfrm>
          <a:prstGeom prst="rect">
            <a:avLst/>
          </a:prstGeom>
        </p:spPr>
        <p:txBody>
          <a:bodyPr lIns="0" tIns="0" rIns="0" bIns="0" rtlCol="0" anchor="t">
            <a:spAutoFit/>
          </a:bodyPr>
          <a:lstStyle/>
          <a:p>
            <a:pPr algn="ctr">
              <a:lnSpc>
                <a:spcPts val="3538"/>
              </a:lnSpc>
            </a:pPr>
            <a:r>
              <a:rPr lang="en-US" sz="3276" spc="176">
                <a:solidFill>
                  <a:srgbClr val="2F2D30"/>
                </a:solidFill>
                <a:latin typeface="Montserrat Classic"/>
              </a:rPr>
              <a:t>SOFTWARE</a:t>
            </a:r>
          </a:p>
        </p:txBody>
      </p:sp>
      <p:sp>
        <p:nvSpPr>
          <p:cNvPr id="11" name="TextBox 11"/>
          <p:cNvSpPr txBox="1"/>
          <p:nvPr/>
        </p:nvSpPr>
        <p:spPr>
          <a:xfrm>
            <a:off x="4302215" y="4934593"/>
            <a:ext cx="10808093" cy="2830617"/>
          </a:xfrm>
          <a:prstGeom prst="rect">
            <a:avLst/>
          </a:prstGeom>
        </p:spPr>
        <p:txBody>
          <a:bodyPr lIns="0" tIns="0" rIns="0" bIns="0" rtlCol="0" anchor="t">
            <a:spAutoFit/>
          </a:bodyPr>
          <a:lstStyle/>
          <a:p>
            <a:pPr marL="447632" lvl="1" indent="-223816" algn="l">
              <a:lnSpc>
                <a:spcPts val="2487"/>
              </a:lnSpc>
              <a:buFont typeface="Arial"/>
              <a:buChar char="•"/>
            </a:pPr>
            <a:r>
              <a:rPr lang="en-US" sz="2073" dirty="0">
                <a:solidFill>
                  <a:srgbClr val="FFFFFF"/>
                </a:solidFill>
                <a:latin typeface="Montserrat Classic"/>
              </a:rPr>
              <a:t>Programming languages: Python for development.</a:t>
            </a:r>
          </a:p>
          <a:p>
            <a:pPr algn="l">
              <a:lnSpc>
                <a:spcPts val="2487"/>
              </a:lnSpc>
            </a:pPr>
            <a:endParaRPr lang="en-US" sz="2073" dirty="0">
              <a:solidFill>
                <a:srgbClr val="FFFFFF"/>
              </a:solidFill>
              <a:latin typeface="Montserrat Classic"/>
            </a:endParaRPr>
          </a:p>
          <a:p>
            <a:pPr marL="447632" lvl="1" indent="-223816" algn="l">
              <a:lnSpc>
                <a:spcPts val="2487"/>
              </a:lnSpc>
              <a:buFont typeface="Arial"/>
              <a:buChar char="•"/>
            </a:pPr>
            <a:r>
              <a:rPr lang="en-US" sz="2073" dirty="0">
                <a:solidFill>
                  <a:srgbClr val="FFFFFF"/>
                </a:solidFill>
                <a:latin typeface="Montserrat Classic"/>
              </a:rPr>
              <a:t>Deep learning frameworks: TensorFlow, </a:t>
            </a:r>
            <a:r>
              <a:rPr lang="en-US" sz="2073" dirty="0" err="1">
                <a:solidFill>
                  <a:srgbClr val="FFFFFF"/>
                </a:solidFill>
                <a:latin typeface="Montserrat Classic"/>
              </a:rPr>
              <a:t>PyTorch</a:t>
            </a:r>
            <a:r>
              <a:rPr lang="en-US" sz="2073" dirty="0">
                <a:solidFill>
                  <a:srgbClr val="FFFFFF"/>
                </a:solidFill>
                <a:latin typeface="Montserrat Classic"/>
              </a:rPr>
              <a:t>, or </a:t>
            </a:r>
            <a:r>
              <a:rPr lang="en-US" sz="2073" dirty="0" err="1">
                <a:solidFill>
                  <a:srgbClr val="FFFFFF"/>
                </a:solidFill>
                <a:latin typeface="Montserrat Classic"/>
              </a:rPr>
              <a:t>Keras</a:t>
            </a:r>
            <a:r>
              <a:rPr lang="en-US" sz="2073" dirty="0">
                <a:solidFill>
                  <a:srgbClr val="FFFFFF"/>
                </a:solidFill>
                <a:latin typeface="Montserrat Classic"/>
              </a:rPr>
              <a:t>.</a:t>
            </a:r>
          </a:p>
          <a:p>
            <a:pPr algn="l">
              <a:lnSpc>
                <a:spcPts val="2487"/>
              </a:lnSpc>
            </a:pPr>
            <a:endParaRPr lang="en-US" sz="2073" dirty="0">
              <a:solidFill>
                <a:srgbClr val="FFFFFF"/>
              </a:solidFill>
              <a:latin typeface="Montserrat Classic"/>
            </a:endParaRPr>
          </a:p>
          <a:p>
            <a:pPr marL="447632" lvl="1" indent="-223816" algn="l">
              <a:lnSpc>
                <a:spcPts val="2487"/>
              </a:lnSpc>
              <a:buFont typeface="Arial"/>
              <a:buChar char="•"/>
            </a:pPr>
            <a:r>
              <a:rPr lang="en-US" sz="2073" dirty="0">
                <a:solidFill>
                  <a:srgbClr val="FFFFFF"/>
                </a:solidFill>
                <a:latin typeface="Montserrat Classic"/>
              </a:rPr>
              <a:t>Computer vision libraries: </a:t>
            </a:r>
            <a:r>
              <a:rPr lang="en-US" sz="2073" dirty="0" err="1">
                <a:solidFill>
                  <a:srgbClr val="FFFFFF"/>
                </a:solidFill>
                <a:latin typeface="Montserrat Classic"/>
              </a:rPr>
              <a:t>Mediapipe</a:t>
            </a:r>
            <a:r>
              <a:rPr lang="en-US" sz="2073" dirty="0">
                <a:solidFill>
                  <a:srgbClr val="FFFFFF"/>
                </a:solidFill>
                <a:latin typeface="Montserrat Classic"/>
              </a:rPr>
              <a:t> and OpenCV for image processing.</a:t>
            </a:r>
          </a:p>
          <a:p>
            <a:pPr algn="l">
              <a:lnSpc>
                <a:spcPts val="2487"/>
              </a:lnSpc>
            </a:pPr>
            <a:endParaRPr lang="en-US" sz="2073" dirty="0">
              <a:solidFill>
                <a:srgbClr val="FFFFFF"/>
              </a:solidFill>
              <a:latin typeface="Montserrat Classic"/>
            </a:endParaRPr>
          </a:p>
          <a:p>
            <a:pPr marL="447632" lvl="1" indent="-223816" algn="l">
              <a:lnSpc>
                <a:spcPts val="2487"/>
              </a:lnSpc>
              <a:buFont typeface="Arial"/>
              <a:buChar char="•"/>
            </a:pPr>
            <a:r>
              <a:rPr lang="en-US" sz="2073" dirty="0">
                <a:solidFill>
                  <a:srgbClr val="FFFFFF"/>
                </a:solidFill>
                <a:latin typeface="Montserrat Classic"/>
              </a:rPr>
              <a:t>Development environment: IDEs such as </a:t>
            </a:r>
            <a:r>
              <a:rPr lang="en-US" sz="2073" dirty="0" err="1">
                <a:solidFill>
                  <a:srgbClr val="FFFFFF"/>
                </a:solidFill>
                <a:latin typeface="Montserrat Classic"/>
              </a:rPr>
              <a:t>Jupyter</a:t>
            </a:r>
            <a:r>
              <a:rPr lang="en-US" sz="2073" dirty="0">
                <a:solidFill>
                  <a:srgbClr val="FFFFFF"/>
                </a:solidFill>
                <a:latin typeface="Montserrat Classic"/>
              </a:rPr>
              <a:t> Notebook, PyCharm, or Visual Studio Code.</a:t>
            </a:r>
          </a:p>
          <a:p>
            <a:pPr algn="l">
              <a:lnSpc>
                <a:spcPts val="2487"/>
              </a:lnSpc>
            </a:pPr>
            <a:endParaRPr lang="en-US" sz="2073" dirty="0">
              <a:solidFill>
                <a:srgbClr val="FFFFFF"/>
              </a:solidFill>
              <a:latin typeface="Montserrat Classic"/>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1660273" y="3577549"/>
            <a:ext cx="5283882" cy="1565951"/>
          </a:xfrm>
          <a:custGeom>
            <a:avLst/>
            <a:gdLst/>
            <a:ahLst/>
            <a:cxnLst/>
            <a:rect l="l" t="t" r="r" b="b"/>
            <a:pathLst>
              <a:path w="5283882" h="1565951">
                <a:moveTo>
                  <a:pt x="0" y="0"/>
                </a:moveTo>
                <a:lnTo>
                  <a:pt x="5283883" y="0"/>
                </a:lnTo>
                <a:lnTo>
                  <a:pt x="5283883" y="1565951"/>
                </a:lnTo>
                <a:lnTo>
                  <a:pt x="0" y="156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447821" y="3577549"/>
            <a:ext cx="5283882" cy="1565951"/>
          </a:xfrm>
          <a:custGeom>
            <a:avLst/>
            <a:gdLst/>
            <a:ahLst/>
            <a:cxnLst/>
            <a:rect l="l" t="t" r="r" b="b"/>
            <a:pathLst>
              <a:path w="5283882" h="1565951">
                <a:moveTo>
                  <a:pt x="0" y="0"/>
                </a:moveTo>
                <a:lnTo>
                  <a:pt x="5283882" y="0"/>
                </a:lnTo>
                <a:lnTo>
                  <a:pt x="5283882" y="1565951"/>
                </a:lnTo>
                <a:lnTo>
                  <a:pt x="0" y="156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04540" y="515716"/>
            <a:ext cx="3616295" cy="2472231"/>
          </a:xfrm>
          <a:custGeom>
            <a:avLst/>
            <a:gdLst/>
            <a:ahLst/>
            <a:cxnLst/>
            <a:rect l="l" t="t" r="r" b="b"/>
            <a:pathLst>
              <a:path w="3616295" h="2472231">
                <a:moveTo>
                  <a:pt x="0" y="0"/>
                </a:moveTo>
                <a:lnTo>
                  <a:pt x="3616294" y="0"/>
                </a:lnTo>
                <a:lnTo>
                  <a:pt x="3616294" y="2472230"/>
                </a:lnTo>
                <a:lnTo>
                  <a:pt x="0" y="24722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966580">
            <a:off x="16642727" y="7917994"/>
            <a:ext cx="2537152" cy="2057400"/>
          </a:xfrm>
          <a:custGeom>
            <a:avLst/>
            <a:gdLst/>
            <a:ahLst/>
            <a:cxnLst/>
            <a:rect l="l" t="t" r="r" b="b"/>
            <a:pathLst>
              <a:path w="2537152" h="2057400">
                <a:moveTo>
                  <a:pt x="0" y="0"/>
                </a:moveTo>
                <a:lnTo>
                  <a:pt x="2537153" y="0"/>
                </a:lnTo>
                <a:lnTo>
                  <a:pt x="2537153"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4393661" y="1550629"/>
            <a:ext cx="9500677" cy="1131570"/>
          </a:xfrm>
          <a:prstGeom prst="rect">
            <a:avLst/>
          </a:prstGeom>
        </p:spPr>
        <p:txBody>
          <a:bodyPr lIns="0" tIns="0" rIns="0" bIns="0" rtlCol="0" anchor="t">
            <a:spAutoFit/>
          </a:bodyPr>
          <a:lstStyle/>
          <a:p>
            <a:pPr algn="ctr">
              <a:lnSpc>
                <a:spcPts val="8640"/>
              </a:lnSpc>
            </a:pPr>
            <a:r>
              <a:rPr lang="en-US" sz="8000" spc="432">
                <a:solidFill>
                  <a:srgbClr val="FFFFFF"/>
                </a:solidFill>
                <a:latin typeface="Montserrat Classic Bold"/>
              </a:rPr>
              <a:t>MODULES</a:t>
            </a:r>
          </a:p>
        </p:txBody>
      </p:sp>
      <p:sp>
        <p:nvSpPr>
          <p:cNvPr id="8" name="TextBox 8"/>
          <p:cNvSpPr txBox="1"/>
          <p:nvPr/>
        </p:nvSpPr>
        <p:spPr>
          <a:xfrm>
            <a:off x="2522987" y="4052738"/>
            <a:ext cx="3741348" cy="533552"/>
          </a:xfrm>
          <a:prstGeom prst="rect">
            <a:avLst/>
          </a:prstGeom>
        </p:spPr>
        <p:txBody>
          <a:bodyPr lIns="0" tIns="0" rIns="0" bIns="0" rtlCol="0" anchor="t">
            <a:spAutoFit/>
          </a:bodyPr>
          <a:lstStyle/>
          <a:p>
            <a:pPr algn="ctr">
              <a:lnSpc>
                <a:spcPts val="4060"/>
              </a:lnSpc>
            </a:pPr>
            <a:r>
              <a:rPr lang="en-US" sz="3759" spc="203">
                <a:solidFill>
                  <a:srgbClr val="000000"/>
                </a:solidFill>
                <a:latin typeface="Montserrat Classic"/>
              </a:rPr>
              <a:t>1.DATASET</a:t>
            </a:r>
          </a:p>
        </p:txBody>
      </p:sp>
      <p:sp>
        <p:nvSpPr>
          <p:cNvPr id="9" name="TextBox 9"/>
          <p:cNvSpPr txBox="1"/>
          <p:nvPr/>
        </p:nvSpPr>
        <p:spPr>
          <a:xfrm>
            <a:off x="11554261" y="3859440"/>
            <a:ext cx="3071003" cy="1040269"/>
          </a:xfrm>
          <a:prstGeom prst="rect">
            <a:avLst/>
          </a:prstGeom>
        </p:spPr>
        <p:txBody>
          <a:bodyPr lIns="0" tIns="0" rIns="0" bIns="0" rtlCol="0" anchor="t">
            <a:spAutoFit/>
          </a:bodyPr>
          <a:lstStyle/>
          <a:p>
            <a:pPr algn="ctr">
              <a:lnSpc>
                <a:spcPts val="4059"/>
              </a:lnSpc>
            </a:pPr>
            <a:r>
              <a:rPr lang="en-US" sz="3758" spc="202">
                <a:solidFill>
                  <a:srgbClr val="000000"/>
                </a:solidFill>
                <a:latin typeface="Montserrat Classic"/>
              </a:rPr>
              <a:t>2.IMAGE DETECTION</a:t>
            </a:r>
          </a:p>
        </p:txBody>
      </p:sp>
      <p:sp>
        <p:nvSpPr>
          <p:cNvPr id="10" name="Freeform 10"/>
          <p:cNvSpPr/>
          <p:nvPr/>
        </p:nvSpPr>
        <p:spPr>
          <a:xfrm>
            <a:off x="2522987" y="6172200"/>
            <a:ext cx="5283882" cy="1565951"/>
          </a:xfrm>
          <a:custGeom>
            <a:avLst/>
            <a:gdLst/>
            <a:ahLst/>
            <a:cxnLst/>
            <a:rect l="l" t="t" r="r" b="b"/>
            <a:pathLst>
              <a:path w="5283882" h="1565951">
                <a:moveTo>
                  <a:pt x="0" y="0"/>
                </a:moveTo>
                <a:lnTo>
                  <a:pt x="5283883" y="0"/>
                </a:lnTo>
                <a:lnTo>
                  <a:pt x="5283883" y="1565951"/>
                </a:lnTo>
                <a:lnTo>
                  <a:pt x="0" y="156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266119" y="6454091"/>
            <a:ext cx="3678037" cy="1040269"/>
          </a:xfrm>
          <a:prstGeom prst="rect">
            <a:avLst/>
          </a:prstGeom>
        </p:spPr>
        <p:txBody>
          <a:bodyPr lIns="0" tIns="0" rIns="0" bIns="0" rtlCol="0" anchor="t">
            <a:spAutoFit/>
          </a:bodyPr>
          <a:lstStyle/>
          <a:p>
            <a:pPr algn="ctr">
              <a:lnSpc>
                <a:spcPts val="4059"/>
              </a:lnSpc>
            </a:pPr>
            <a:r>
              <a:rPr lang="en-US" sz="3758" spc="202">
                <a:solidFill>
                  <a:srgbClr val="000000"/>
                </a:solidFill>
                <a:latin typeface="Montserrat Classic"/>
              </a:rPr>
              <a:t>3.FEATURE EXTRACTION</a:t>
            </a:r>
          </a:p>
        </p:txBody>
      </p:sp>
      <p:sp>
        <p:nvSpPr>
          <p:cNvPr id="12" name="Freeform 12"/>
          <p:cNvSpPr/>
          <p:nvPr/>
        </p:nvSpPr>
        <p:spPr>
          <a:xfrm>
            <a:off x="11008501" y="6172200"/>
            <a:ext cx="5283882" cy="1565951"/>
          </a:xfrm>
          <a:custGeom>
            <a:avLst/>
            <a:gdLst/>
            <a:ahLst/>
            <a:cxnLst/>
            <a:rect l="l" t="t" r="r" b="b"/>
            <a:pathLst>
              <a:path w="5283882" h="1565951">
                <a:moveTo>
                  <a:pt x="0" y="0"/>
                </a:moveTo>
                <a:lnTo>
                  <a:pt x="5283882" y="0"/>
                </a:lnTo>
                <a:lnTo>
                  <a:pt x="5283882" y="1565951"/>
                </a:lnTo>
                <a:lnTo>
                  <a:pt x="0" y="1565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1811423" y="6454091"/>
            <a:ext cx="3678037" cy="1040269"/>
          </a:xfrm>
          <a:prstGeom prst="rect">
            <a:avLst/>
          </a:prstGeom>
        </p:spPr>
        <p:txBody>
          <a:bodyPr lIns="0" tIns="0" rIns="0" bIns="0" rtlCol="0" anchor="t">
            <a:spAutoFit/>
          </a:bodyPr>
          <a:lstStyle/>
          <a:p>
            <a:pPr algn="ctr">
              <a:lnSpc>
                <a:spcPts val="4059"/>
              </a:lnSpc>
            </a:pPr>
            <a:r>
              <a:rPr lang="en-US" sz="3758" spc="202">
                <a:solidFill>
                  <a:srgbClr val="000000"/>
                </a:solidFill>
                <a:latin typeface="Montserrat Classic"/>
              </a:rPr>
              <a:t>4.FEATURE EXTRACTION</a:t>
            </a:r>
          </a:p>
        </p:txBody>
      </p:sp>
      <p:sp>
        <p:nvSpPr>
          <p:cNvPr id="14" name="Freeform 14"/>
          <p:cNvSpPr/>
          <p:nvPr/>
        </p:nvSpPr>
        <p:spPr>
          <a:xfrm>
            <a:off x="6831058" y="8163719"/>
            <a:ext cx="5283882" cy="1565951"/>
          </a:xfrm>
          <a:custGeom>
            <a:avLst/>
            <a:gdLst/>
            <a:ahLst/>
            <a:cxnLst/>
            <a:rect l="l" t="t" r="r" b="b"/>
            <a:pathLst>
              <a:path w="5283882" h="1565951">
                <a:moveTo>
                  <a:pt x="0" y="0"/>
                </a:moveTo>
                <a:lnTo>
                  <a:pt x="5283883" y="0"/>
                </a:lnTo>
                <a:lnTo>
                  <a:pt x="5283883" y="1565950"/>
                </a:lnTo>
                <a:lnTo>
                  <a:pt x="0" y="1565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7633981" y="8671601"/>
            <a:ext cx="3678037" cy="529728"/>
          </a:xfrm>
          <a:prstGeom prst="rect">
            <a:avLst/>
          </a:prstGeom>
        </p:spPr>
        <p:txBody>
          <a:bodyPr lIns="0" tIns="0" rIns="0" bIns="0" rtlCol="0" anchor="t">
            <a:spAutoFit/>
          </a:bodyPr>
          <a:lstStyle/>
          <a:p>
            <a:pPr algn="ctr">
              <a:lnSpc>
                <a:spcPts val="4059"/>
              </a:lnSpc>
            </a:pPr>
            <a:r>
              <a:rPr lang="en-US" sz="3758" spc="202">
                <a:solidFill>
                  <a:srgbClr val="000000"/>
                </a:solidFill>
                <a:latin typeface="Montserrat Classic"/>
              </a:rPr>
              <a:t>5.OUTPUT</a:t>
            </a: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14803191" y="7391465"/>
            <a:ext cx="3929731" cy="3200944"/>
          </a:xfrm>
          <a:custGeom>
            <a:avLst/>
            <a:gdLst/>
            <a:ahLst/>
            <a:cxnLst/>
            <a:rect l="l" t="t" r="r" b="b"/>
            <a:pathLst>
              <a:path w="3929731" h="3200944">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611420">
            <a:off x="-879003" y="-455609"/>
            <a:ext cx="3256100" cy="2989692"/>
          </a:xfrm>
          <a:custGeom>
            <a:avLst/>
            <a:gdLst/>
            <a:ahLst/>
            <a:cxnLst/>
            <a:rect l="l" t="t" r="r" b="b"/>
            <a:pathLst>
              <a:path w="3256100" h="2989692">
                <a:moveTo>
                  <a:pt x="0" y="0"/>
                </a:moveTo>
                <a:lnTo>
                  <a:pt x="3256101" y="0"/>
                </a:lnTo>
                <a:lnTo>
                  <a:pt x="3256101" y="2989692"/>
                </a:lnTo>
                <a:lnTo>
                  <a:pt x="0" y="2989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4359" y="661472"/>
            <a:ext cx="5416306" cy="2751671"/>
          </a:xfrm>
          <a:custGeom>
            <a:avLst/>
            <a:gdLst/>
            <a:ahLst/>
            <a:cxnLst/>
            <a:rect l="l" t="t" r="r" b="b"/>
            <a:pathLst>
              <a:path w="5416306" h="2751671">
                <a:moveTo>
                  <a:pt x="0" y="0"/>
                </a:moveTo>
                <a:lnTo>
                  <a:pt x="5416307" y="0"/>
                </a:lnTo>
                <a:lnTo>
                  <a:pt x="5416307" y="2751672"/>
                </a:lnTo>
                <a:lnTo>
                  <a:pt x="0" y="2751672"/>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6" name="Freeform 6"/>
          <p:cNvSpPr/>
          <p:nvPr/>
        </p:nvSpPr>
        <p:spPr>
          <a:xfrm rot="-10800000">
            <a:off x="154359" y="5391261"/>
            <a:ext cx="5416306" cy="2751671"/>
          </a:xfrm>
          <a:custGeom>
            <a:avLst/>
            <a:gdLst/>
            <a:ahLst/>
            <a:cxnLst/>
            <a:rect l="l" t="t" r="r" b="b"/>
            <a:pathLst>
              <a:path w="5416306" h="2751671">
                <a:moveTo>
                  <a:pt x="0" y="0"/>
                </a:moveTo>
                <a:lnTo>
                  <a:pt x="5416307" y="0"/>
                </a:lnTo>
                <a:lnTo>
                  <a:pt x="5416307" y="2751671"/>
                </a:lnTo>
                <a:lnTo>
                  <a:pt x="0" y="2751671"/>
                </a:lnTo>
                <a:lnTo>
                  <a:pt x="0" y="0"/>
                </a:lnTo>
                <a:close/>
              </a:path>
            </a:pathLst>
          </a:custGeom>
          <a:blipFill>
            <a:blip r:embed="rId9">
              <a:extLst>
                <a:ext uri="{96DAC541-7B7A-43D3-8B79-37D633B846F1}">
                  <asvg:svgBlip xmlns:asvg="http://schemas.microsoft.com/office/drawing/2016/SVG/main" r:embed="rId10"/>
                </a:ext>
              </a:extLst>
            </a:blip>
            <a:stretch>
              <a:fillRect r="-25054"/>
            </a:stretch>
          </a:blipFill>
          <a:ln w="38100" cap="sq">
            <a:solidFill>
              <a:srgbClr val="000000"/>
            </a:solidFill>
            <a:prstDash val="solid"/>
            <a:miter/>
          </a:ln>
        </p:spPr>
      </p:sp>
      <p:sp>
        <p:nvSpPr>
          <p:cNvPr id="7" name="Freeform 7"/>
          <p:cNvSpPr/>
          <p:nvPr/>
        </p:nvSpPr>
        <p:spPr>
          <a:xfrm>
            <a:off x="5794172" y="6951515"/>
            <a:ext cx="5416306" cy="2751671"/>
          </a:xfrm>
          <a:custGeom>
            <a:avLst/>
            <a:gdLst/>
            <a:ahLst/>
            <a:cxnLst/>
            <a:rect l="l" t="t" r="r" b="b"/>
            <a:pathLst>
              <a:path w="5416306" h="2751671">
                <a:moveTo>
                  <a:pt x="0" y="0"/>
                </a:moveTo>
                <a:lnTo>
                  <a:pt x="5416307" y="0"/>
                </a:lnTo>
                <a:lnTo>
                  <a:pt x="5416307" y="2751672"/>
                </a:lnTo>
                <a:lnTo>
                  <a:pt x="0" y="2751672"/>
                </a:lnTo>
                <a:lnTo>
                  <a:pt x="0" y="0"/>
                </a:lnTo>
                <a:close/>
              </a:path>
            </a:pathLst>
          </a:custGeom>
          <a:blipFill>
            <a:blip r:embed="rId11">
              <a:extLst>
                <a:ext uri="{96DAC541-7B7A-43D3-8B79-37D633B846F1}">
                  <asvg:svgBlip xmlns:asvg="http://schemas.microsoft.com/office/drawing/2016/SVG/main" r:embed="rId12"/>
                </a:ext>
              </a:extLst>
            </a:blip>
            <a:stretch>
              <a:fillRect r="-25054"/>
            </a:stretch>
          </a:blipFill>
          <a:ln cap="sq">
            <a:noFill/>
            <a:prstDash val="solid"/>
            <a:miter/>
          </a:ln>
        </p:spPr>
      </p:sp>
      <p:sp>
        <p:nvSpPr>
          <p:cNvPr id="8" name="Freeform 8"/>
          <p:cNvSpPr/>
          <p:nvPr/>
        </p:nvSpPr>
        <p:spPr>
          <a:xfrm>
            <a:off x="11210479" y="681842"/>
            <a:ext cx="6458662" cy="3281224"/>
          </a:xfrm>
          <a:custGeom>
            <a:avLst/>
            <a:gdLst/>
            <a:ahLst/>
            <a:cxnLst/>
            <a:rect l="l" t="t" r="r" b="b"/>
            <a:pathLst>
              <a:path w="6458662" h="3281224">
                <a:moveTo>
                  <a:pt x="0" y="0"/>
                </a:moveTo>
                <a:lnTo>
                  <a:pt x="6458662" y="0"/>
                </a:lnTo>
                <a:lnTo>
                  <a:pt x="6458662" y="3281224"/>
                </a:lnTo>
                <a:lnTo>
                  <a:pt x="0" y="3281224"/>
                </a:lnTo>
                <a:lnTo>
                  <a:pt x="0" y="0"/>
                </a:lnTo>
                <a:close/>
              </a:path>
            </a:pathLst>
          </a:custGeom>
          <a:blipFill>
            <a:blip r:embed="rId13">
              <a:extLst>
                <a:ext uri="{96DAC541-7B7A-43D3-8B79-37D633B846F1}">
                  <asvg:svgBlip xmlns:asvg="http://schemas.microsoft.com/office/drawing/2016/SVG/main" r:embed="rId14"/>
                </a:ext>
              </a:extLst>
            </a:blip>
            <a:stretch>
              <a:fillRect r="-25054"/>
            </a:stretch>
          </a:blipFill>
          <a:ln cap="sq">
            <a:noFill/>
            <a:prstDash val="solid"/>
            <a:miter/>
          </a:ln>
        </p:spPr>
      </p:sp>
      <p:sp>
        <p:nvSpPr>
          <p:cNvPr id="9" name="Freeform 9"/>
          <p:cNvSpPr/>
          <p:nvPr/>
        </p:nvSpPr>
        <p:spPr>
          <a:xfrm rot="-10800000">
            <a:off x="11762942" y="5209545"/>
            <a:ext cx="5416306" cy="2751671"/>
          </a:xfrm>
          <a:custGeom>
            <a:avLst/>
            <a:gdLst/>
            <a:ahLst/>
            <a:cxnLst/>
            <a:rect l="l" t="t" r="r" b="b"/>
            <a:pathLst>
              <a:path w="5416306" h="2751671">
                <a:moveTo>
                  <a:pt x="0" y="0"/>
                </a:moveTo>
                <a:lnTo>
                  <a:pt x="5416306" y="0"/>
                </a:lnTo>
                <a:lnTo>
                  <a:pt x="5416306" y="2751671"/>
                </a:lnTo>
                <a:lnTo>
                  <a:pt x="0" y="2751671"/>
                </a:lnTo>
                <a:lnTo>
                  <a:pt x="0" y="0"/>
                </a:lnTo>
                <a:close/>
              </a:path>
            </a:pathLst>
          </a:custGeom>
          <a:blipFill>
            <a:blip r:embed="rId7">
              <a:extLst>
                <a:ext uri="{96DAC541-7B7A-43D3-8B79-37D633B846F1}">
                  <asvg:svgBlip xmlns:asvg="http://schemas.microsoft.com/office/drawing/2016/SVG/main" r:embed="rId8"/>
                </a:ext>
              </a:extLst>
            </a:blip>
            <a:stretch>
              <a:fillRect r="-25054"/>
            </a:stretch>
          </a:blipFill>
          <a:ln cap="sq">
            <a:noFill/>
            <a:prstDash val="solid"/>
            <a:miter/>
          </a:ln>
        </p:spPr>
      </p:sp>
      <p:sp>
        <p:nvSpPr>
          <p:cNvPr id="10" name="TextBox 10"/>
          <p:cNvSpPr txBox="1"/>
          <p:nvPr/>
        </p:nvSpPr>
        <p:spPr>
          <a:xfrm>
            <a:off x="6608420" y="3165491"/>
            <a:ext cx="4128956" cy="2044054"/>
          </a:xfrm>
          <a:prstGeom prst="rect">
            <a:avLst/>
          </a:prstGeom>
        </p:spPr>
        <p:txBody>
          <a:bodyPr lIns="0" tIns="0" rIns="0" bIns="0" rtlCol="0" anchor="t">
            <a:spAutoFit/>
          </a:bodyPr>
          <a:lstStyle/>
          <a:p>
            <a:pPr marL="0" lvl="0" indent="0" algn="ctr">
              <a:lnSpc>
                <a:spcPts val="6844"/>
              </a:lnSpc>
              <a:spcBef>
                <a:spcPct val="0"/>
              </a:spcBef>
            </a:pPr>
            <a:r>
              <a:rPr lang="en-US" sz="8147" u="none" strike="noStrike" spc="-488">
                <a:solidFill>
                  <a:srgbClr val="C1C1C1"/>
                </a:solidFill>
                <a:latin typeface="Rustic Printed"/>
              </a:rPr>
              <a:t>MODULE</a:t>
            </a:r>
          </a:p>
          <a:p>
            <a:pPr marL="0" lvl="0" indent="0" algn="ctr">
              <a:lnSpc>
                <a:spcPts val="6844"/>
              </a:lnSpc>
              <a:spcBef>
                <a:spcPct val="0"/>
              </a:spcBef>
            </a:pPr>
            <a:r>
              <a:rPr lang="en-US" sz="8147" u="none" strike="noStrike" spc="-488">
                <a:solidFill>
                  <a:srgbClr val="C1C1C1"/>
                </a:solidFill>
                <a:latin typeface="Rustic Printed"/>
              </a:rPr>
              <a:t>WORKFLOW </a:t>
            </a:r>
          </a:p>
        </p:txBody>
      </p:sp>
      <p:sp>
        <p:nvSpPr>
          <p:cNvPr id="11" name="Freeform 11"/>
          <p:cNvSpPr/>
          <p:nvPr/>
        </p:nvSpPr>
        <p:spPr>
          <a:xfrm rot="-7900054">
            <a:off x="6212556" y="2374974"/>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rot="-2700000">
            <a:off x="10243192" y="2365780"/>
            <a:ext cx="879329" cy="394899"/>
          </a:xfrm>
          <a:custGeom>
            <a:avLst/>
            <a:gdLst/>
            <a:ahLst/>
            <a:cxnLst/>
            <a:rect l="l" t="t" r="r" b="b"/>
            <a:pathLst>
              <a:path w="879329" h="394899">
                <a:moveTo>
                  <a:pt x="0" y="0"/>
                </a:moveTo>
                <a:lnTo>
                  <a:pt x="879329" y="0"/>
                </a:lnTo>
                <a:lnTo>
                  <a:pt x="879329" y="394899"/>
                </a:lnTo>
                <a:lnTo>
                  <a:pt x="0" y="39489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rot="2475332">
            <a:off x="10703135" y="5218080"/>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4" name="Freeform 14"/>
          <p:cNvSpPr/>
          <p:nvPr/>
        </p:nvSpPr>
        <p:spPr>
          <a:xfrm rot="5400000">
            <a:off x="8192063" y="6265007"/>
            <a:ext cx="846414" cy="380117"/>
          </a:xfrm>
          <a:custGeom>
            <a:avLst/>
            <a:gdLst/>
            <a:ahLst/>
            <a:cxnLst/>
            <a:rect l="l" t="t" r="r" b="b"/>
            <a:pathLst>
              <a:path w="846414" h="380117">
                <a:moveTo>
                  <a:pt x="0" y="0"/>
                </a:moveTo>
                <a:lnTo>
                  <a:pt x="846414" y="0"/>
                </a:lnTo>
                <a:lnTo>
                  <a:pt x="846414" y="380117"/>
                </a:lnTo>
                <a:lnTo>
                  <a:pt x="0" y="38011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flipH="1">
            <a:off x="8219848" y="2170591"/>
            <a:ext cx="906098" cy="976429"/>
          </a:xfrm>
          <a:custGeom>
            <a:avLst/>
            <a:gdLst/>
            <a:ahLst/>
            <a:cxnLst/>
            <a:rect l="l" t="t" r="r" b="b"/>
            <a:pathLst>
              <a:path w="906098" h="976429">
                <a:moveTo>
                  <a:pt x="906099" y="0"/>
                </a:moveTo>
                <a:lnTo>
                  <a:pt x="0" y="0"/>
                </a:lnTo>
                <a:lnTo>
                  <a:pt x="0" y="976429"/>
                </a:lnTo>
                <a:lnTo>
                  <a:pt x="906099" y="976429"/>
                </a:lnTo>
                <a:lnTo>
                  <a:pt x="906099"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6" name="Freeform 16"/>
          <p:cNvSpPr/>
          <p:nvPr/>
        </p:nvSpPr>
        <p:spPr>
          <a:xfrm rot="8440576">
            <a:off x="5771703" y="4892671"/>
            <a:ext cx="879329" cy="394899"/>
          </a:xfrm>
          <a:custGeom>
            <a:avLst/>
            <a:gdLst/>
            <a:ahLst/>
            <a:cxnLst/>
            <a:rect l="l" t="t" r="r" b="b"/>
            <a:pathLst>
              <a:path w="879329" h="394899">
                <a:moveTo>
                  <a:pt x="0" y="0"/>
                </a:moveTo>
                <a:lnTo>
                  <a:pt x="879329" y="0"/>
                </a:lnTo>
                <a:lnTo>
                  <a:pt x="879329" y="394898"/>
                </a:lnTo>
                <a:lnTo>
                  <a:pt x="0" y="3948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TextBox 17"/>
          <p:cNvSpPr txBox="1"/>
          <p:nvPr/>
        </p:nvSpPr>
        <p:spPr>
          <a:xfrm>
            <a:off x="731250" y="772247"/>
            <a:ext cx="4100479" cy="2374773"/>
          </a:xfrm>
          <a:prstGeom prst="rect">
            <a:avLst/>
          </a:prstGeom>
        </p:spPr>
        <p:txBody>
          <a:bodyPr lIns="0" tIns="0" rIns="0" bIns="0" rtlCol="0" anchor="t">
            <a:spAutoFit/>
          </a:bodyPr>
          <a:lstStyle/>
          <a:p>
            <a:pPr algn="ctr">
              <a:lnSpc>
                <a:spcPts val="2736"/>
              </a:lnSpc>
            </a:pPr>
            <a:r>
              <a:rPr lang="en-US" sz="1800">
                <a:solidFill>
                  <a:srgbClr val="000000"/>
                </a:solidFill>
                <a:latin typeface="Canva Sans Bold"/>
              </a:rPr>
              <a:t>1.Data Set:</a:t>
            </a:r>
          </a:p>
          <a:p>
            <a:pPr marL="0" lvl="0" indent="0" algn="ctr">
              <a:lnSpc>
                <a:spcPts val="2736"/>
              </a:lnSpc>
              <a:spcBef>
                <a:spcPct val="0"/>
              </a:spcBef>
            </a:pPr>
            <a:r>
              <a:rPr lang="en-US" sz="1800">
                <a:solidFill>
                  <a:srgbClr val="000000"/>
                </a:solidFill>
                <a:latin typeface="Canva Sans Bold"/>
              </a:rPr>
              <a:t>In this step, a set of images for each letter in the sign language is fed to a database. The number of images may vary from 100 to 200, with different angles of each particular gesture included.</a:t>
            </a:r>
          </a:p>
        </p:txBody>
      </p:sp>
      <p:sp>
        <p:nvSpPr>
          <p:cNvPr id="18" name="TextBox 18"/>
          <p:cNvSpPr txBox="1"/>
          <p:nvPr/>
        </p:nvSpPr>
        <p:spPr>
          <a:xfrm>
            <a:off x="402293" y="5782466"/>
            <a:ext cx="4758393" cy="1921637"/>
          </a:xfrm>
          <a:prstGeom prst="rect">
            <a:avLst/>
          </a:prstGeom>
        </p:spPr>
        <p:txBody>
          <a:bodyPr lIns="0" tIns="0" rIns="0" bIns="0" rtlCol="0" anchor="t">
            <a:spAutoFit/>
          </a:bodyPr>
          <a:lstStyle/>
          <a:p>
            <a:pPr algn="ctr">
              <a:lnSpc>
                <a:spcPts val="2584"/>
              </a:lnSpc>
            </a:pPr>
            <a:r>
              <a:rPr lang="en-US" sz="1700">
                <a:solidFill>
                  <a:srgbClr val="000000"/>
                </a:solidFill>
                <a:latin typeface="Canva Sans Bold"/>
              </a:rPr>
              <a:t>2.Image detection: </a:t>
            </a:r>
          </a:p>
          <a:p>
            <a:pPr marL="0" lvl="0" indent="0" algn="ctr">
              <a:lnSpc>
                <a:spcPts val="2584"/>
              </a:lnSpc>
              <a:spcBef>
                <a:spcPct val="0"/>
              </a:spcBef>
            </a:pPr>
            <a:r>
              <a:rPr lang="en-US" sz="1700">
                <a:solidFill>
                  <a:srgbClr val="000000"/>
                </a:solidFill>
                <a:latin typeface="Canva Sans Bold"/>
              </a:rPr>
              <a:t>This is the step that comes right after camera capture. Image detection refers to detecting the image that is obtained and, in this case, it is found out if the obtained image is that of a hand or not.</a:t>
            </a:r>
          </a:p>
        </p:txBody>
      </p:sp>
      <p:sp>
        <p:nvSpPr>
          <p:cNvPr id="19" name="TextBox 19"/>
          <p:cNvSpPr txBox="1"/>
          <p:nvPr/>
        </p:nvSpPr>
        <p:spPr>
          <a:xfrm>
            <a:off x="5995791" y="6903890"/>
            <a:ext cx="5013068" cy="3030196"/>
          </a:xfrm>
          <a:prstGeom prst="rect">
            <a:avLst/>
          </a:prstGeom>
        </p:spPr>
        <p:txBody>
          <a:bodyPr lIns="0" tIns="0" rIns="0" bIns="0" rtlCol="0" anchor="t">
            <a:spAutoFit/>
          </a:bodyPr>
          <a:lstStyle/>
          <a:p>
            <a:pPr algn="ctr">
              <a:lnSpc>
                <a:spcPts val="2447"/>
              </a:lnSpc>
            </a:pPr>
            <a:r>
              <a:rPr lang="en-US" sz="1609">
                <a:solidFill>
                  <a:srgbClr val="000000"/>
                </a:solidFill>
                <a:latin typeface="Canva Sans Bold"/>
              </a:rPr>
              <a:t>3.Feature Extraction:</a:t>
            </a:r>
          </a:p>
          <a:p>
            <a:pPr algn="ctr">
              <a:lnSpc>
                <a:spcPts val="2447"/>
              </a:lnSpc>
            </a:pPr>
            <a:r>
              <a:rPr lang="en-US" sz="1609">
                <a:solidFill>
                  <a:srgbClr val="000000"/>
                </a:solidFill>
                <a:latin typeface="Canva Sans Bold"/>
              </a:rPr>
              <a:t>Feature extraction refers to extracting the details from the image captured. In a sign language interpreter, the image captured is a gesture made by a hand. Therefore, the features extracted from such images include the size of the palm, the number of fingers open, etc. These features are then used to recognize the gesture using certain algorithms. </a:t>
            </a:r>
          </a:p>
          <a:p>
            <a:pPr marL="0" lvl="0" indent="0" algn="ctr">
              <a:lnSpc>
                <a:spcPts val="2447"/>
              </a:lnSpc>
              <a:spcBef>
                <a:spcPct val="0"/>
              </a:spcBef>
            </a:pPr>
            <a:endParaRPr lang="en-US" sz="1609">
              <a:solidFill>
                <a:srgbClr val="000000"/>
              </a:solidFill>
              <a:latin typeface="Canva Sans Bold"/>
            </a:endParaRPr>
          </a:p>
        </p:txBody>
      </p:sp>
      <p:sp>
        <p:nvSpPr>
          <p:cNvPr id="20" name="TextBox 20"/>
          <p:cNvSpPr txBox="1"/>
          <p:nvPr/>
        </p:nvSpPr>
        <p:spPr>
          <a:xfrm>
            <a:off x="11762942" y="5620541"/>
            <a:ext cx="5213040" cy="2245487"/>
          </a:xfrm>
          <a:prstGeom prst="rect">
            <a:avLst/>
          </a:prstGeom>
        </p:spPr>
        <p:txBody>
          <a:bodyPr lIns="0" tIns="0" rIns="0" bIns="0" rtlCol="0" anchor="t">
            <a:spAutoFit/>
          </a:bodyPr>
          <a:lstStyle/>
          <a:p>
            <a:pPr algn="ctr">
              <a:lnSpc>
                <a:spcPts val="2584"/>
              </a:lnSpc>
            </a:pPr>
            <a:r>
              <a:rPr lang="en-US" sz="1700">
                <a:solidFill>
                  <a:srgbClr val="000000"/>
                </a:solidFill>
                <a:latin typeface="Canva Sans Bold"/>
              </a:rPr>
              <a:t>4 Image Recognition: </a:t>
            </a:r>
          </a:p>
          <a:p>
            <a:pPr algn="ctr">
              <a:lnSpc>
                <a:spcPts val="2584"/>
              </a:lnSpc>
            </a:pPr>
            <a:r>
              <a:rPr lang="en-US" sz="1700">
                <a:solidFill>
                  <a:srgbClr val="000000"/>
                </a:solidFill>
                <a:latin typeface="Canva Sans Bold"/>
              </a:rPr>
              <a:t>Image recognition is the most crucial procedure of this project. The acquired image is converted to its vector form. The model used is CNN, Convolutional Neural Network. CNN is used to analyze data and classify them. </a:t>
            </a:r>
          </a:p>
          <a:p>
            <a:pPr marL="0" lvl="0" indent="0" algn="ctr">
              <a:lnSpc>
                <a:spcPts val="2584"/>
              </a:lnSpc>
              <a:spcBef>
                <a:spcPct val="0"/>
              </a:spcBef>
            </a:pPr>
            <a:endParaRPr lang="en-US" sz="1700">
              <a:solidFill>
                <a:srgbClr val="000000"/>
              </a:solidFill>
              <a:latin typeface="Canva Sans Bold"/>
            </a:endParaRPr>
          </a:p>
        </p:txBody>
      </p:sp>
      <p:sp>
        <p:nvSpPr>
          <p:cNvPr id="21" name="TextBox 21"/>
          <p:cNvSpPr txBox="1"/>
          <p:nvPr/>
        </p:nvSpPr>
        <p:spPr>
          <a:xfrm>
            <a:off x="11304814" y="634217"/>
            <a:ext cx="6364326" cy="2893187"/>
          </a:xfrm>
          <a:prstGeom prst="rect">
            <a:avLst/>
          </a:prstGeom>
        </p:spPr>
        <p:txBody>
          <a:bodyPr lIns="0" tIns="0" rIns="0" bIns="0" rtlCol="0" anchor="t">
            <a:spAutoFit/>
          </a:bodyPr>
          <a:lstStyle/>
          <a:p>
            <a:pPr algn="ctr">
              <a:lnSpc>
                <a:spcPts val="2584"/>
              </a:lnSpc>
            </a:pPr>
            <a:r>
              <a:rPr lang="en-US" sz="1700">
                <a:solidFill>
                  <a:srgbClr val="000000"/>
                </a:solidFill>
                <a:latin typeface="Canva Sans Bold"/>
              </a:rPr>
              <a:t>5 Output: </a:t>
            </a:r>
          </a:p>
          <a:p>
            <a:pPr marL="0" lvl="0" indent="0" algn="ctr">
              <a:lnSpc>
                <a:spcPts val="2584"/>
              </a:lnSpc>
              <a:spcBef>
                <a:spcPct val="0"/>
              </a:spcBef>
            </a:pPr>
            <a:r>
              <a:rPr lang="en-US" sz="1700">
                <a:solidFill>
                  <a:srgbClr val="000000"/>
                </a:solidFill>
                <a:latin typeface="Canva Sans Bold"/>
              </a:rPr>
              <a:t>The camera gets the input gesture image from the user, the detection process takes place to check if it is a hand or not using certain algorithms, image recognition is the next step where the image acquired from the user is compared with the images in the dataset, to interpret the shown gesture. Image recognition is done using a model known as CNN . The next step is the output where the recognized symbol is converted to text form as the output.</a:t>
            </a:r>
          </a:p>
        </p:txBody>
      </p:sp>
    </p:spTree>
  </p:cSld>
  <p:clrMapOvr>
    <a:masterClrMapping/>
  </p:clrMapOvr>
  <p:transition>
    <p:circl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14803191" y="7391465"/>
            <a:ext cx="3929731" cy="3200944"/>
          </a:xfrm>
          <a:custGeom>
            <a:avLst/>
            <a:gdLst/>
            <a:ahLst/>
            <a:cxnLst/>
            <a:rect l="l" t="t" r="r" b="b"/>
            <a:pathLst>
              <a:path w="3929731" h="3200944">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611420">
            <a:off x="-879003" y="-455609"/>
            <a:ext cx="3256100" cy="2989692"/>
          </a:xfrm>
          <a:custGeom>
            <a:avLst/>
            <a:gdLst/>
            <a:ahLst/>
            <a:cxnLst/>
            <a:rect l="l" t="t" r="r" b="b"/>
            <a:pathLst>
              <a:path w="3256100" h="2989692">
                <a:moveTo>
                  <a:pt x="0" y="0"/>
                </a:moveTo>
                <a:lnTo>
                  <a:pt x="3256101" y="0"/>
                </a:lnTo>
                <a:lnTo>
                  <a:pt x="3256101" y="2989692"/>
                </a:lnTo>
                <a:lnTo>
                  <a:pt x="0" y="2989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541303">
            <a:off x="14924277" y="-2324622"/>
            <a:ext cx="6727447" cy="5045585"/>
          </a:xfrm>
          <a:custGeom>
            <a:avLst/>
            <a:gdLst/>
            <a:ahLst/>
            <a:cxnLst/>
            <a:rect l="l" t="t" r="r" b="b"/>
            <a:pathLst>
              <a:path w="6727447" h="5045585">
                <a:moveTo>
                  <a:pt x="0" y="0"/>
                </a:moveTo>
                <a:lnTo>
                  <a:pt x="6727446" y="0"/>
                </a:lnTo>
                <a:lnTo>
                  <a:pt x="6727446" y="5045585"/>
                </a:lnTo>
                <a:lnTo>
                  <a:pt x="0" y="5045585"/>
                </a:lnTo>
                <a:lnTo>
                  <a:pt x="0" y="0"/>
                </a:lnTo>
                <a:close/>
              </a:path>
            </a:pathLst>
          </a:custGeom>
          <a:blipFill>
            <a:blip r:embed="rId7"/>
            <a:stretch>
              <a:fillRect/>
            </a:stretch>
          </a:blipFill>
        </p:spPr>
      </p:sp>
      <p:sp>
        <p:nvSpPr>
          <p:cNvPr id="6" name="TextBox 6"/>
          <p:cNvSpPr txBox="1"/>
          <p:nvPr/>
        </p:nvSpPr>
        <p:spPr>
          <a:xfrm>
            <a:off x="2602957" y="1076325"/>
            <a:ext cx="11518691" cy="1400175"/>
          </a:xfrm>
          <a:prstGeom prst="rect">
            <a:avLst/>
          </a:prstGeom>
        </p:spPr>
        <p:txBody>
          <a:bodyPr lIns="0" tIns="0" rIns="0" bIns="0" rtlCol="0" anchor="t">
            <a:spAutoFit/>
          </a:bodyPr>
          <a:lstStyle/>
          <a:p>
            <a:pPr algn="ctr">
              <a:lnSpc>
                <a:spcPts val="5400"/>
              </a:lnSpc>
            </a:pPr>
            <a:r>
              <a:rPr lang="en-US" sz="5000" spc="270">
                <a:solidFill>
                  <a:srgbClr val="FFFFFF"/>
                </a:solidFill>
                <a:latin typeface="Montserrat Classic Bold"/>
              </a:rPr>
              <a:t>SYSTEM ARCHITECTURE DIAGRAM</a:t>
            </a:r>
          </a:p>
        </p:txBody>
      </p:sp>
      <p:sp>
        <p:nvSpPr>
          <p:cNvPr id="7" name="Freeform 7"/>
          <p:cNvSpPr/>
          <p:nvPr/>
        </p:nvSpPr>
        <p:spPr>
          <a:xfrm>
            <a:off x="3356707" y="2833001"/>
            <a:ext cx="10450907" cy="6425299"/>
          </a:xfrm>
          <a:custGeom>
            <a:avLst/>
            <a:gdLst/>
            <a:ahLst/>
            <a:cxnLst/>
            <a:rect l="l" t="t" r="r" b="b"/>
            <a:pathLst>
              <a:path w="10450907" h="6425299">
                <a:moveTo>
                  <a:pt x="0" y="0"/>
                </a:moveTo>
                <a:lnTo>
                  <a:pt x="10450907" y="0"/>
                </a:lnTo>
                <a:lnTo>
                  <a:pt x="10450907" y="6425299"/>
                </a:lnTo>
                <a:lnTo>
                  <a:pt x="0" y="6425299"/>
                </a:lnTo>
                <a:lnTo>
                  <a:pt x="0" y="0"/>
                </a:lnTo>
                <a:close/>
              </a:path>
            </a:pathLst>
          </a:custGeom>
          <a:blipFill>
            <a:blip r:embed="rId8"/>
            <a:stretch>
              <a:fillRect t="-3669" b="-3669"/>
            </a:stretch>
          </a:blipFill>
        </p:spPr>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14803191" y="7391465"/>
            <a:ext cx="3929731" cy="3200944"/>
          </a:xfrm>
          <a:custGeom>
            <a:avLst/>
            <a:gdLst/>
            <a:ahLst/>
            <a:cxnLst/>
            <a:rect l="l" t="t" r="r" b="b"/>
            <a:pathLst>
              <a:path w="3929731" h="3200944">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611420">
            <a:off x="-879003" y="-455609"/>
            <a:ext cx="3256100" cy="2989692"/>
          </a:xfrm>
          <a:custGeom>
            <a:avLst/>
            <a:gdLst/>
            <a:ahLst/>
            <a:cxnLst/>
            <a:rect l="l" t="t" r="r" b="b"/>
            <a:pathLst>
              <a:path w="3256100" h="2989692">
                <a:moveTo>
                  <a:pt x="0" y="0"/>
                </a:moveTo>
                <a:lnTo>
                  <a:pt x="3256101" y="0"/>
                </a:lnTo>
                <a:lnTo>
                  <a:pt x="3256101" y="2989692"/>
                </a:lnTo>
                <a:lnTo>
                  <a:pt x="0" y="2989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541303">
            <a:off x="14924277" y="-2324622"/>
            <a:ext cx="6727447" cy="5045585"/>
          </a:xfrm>
          <a:custGeom>
            <a:avLst/>
            <a:gdLst/>
            <a:ahLst/>
            <a:cxnLst/>
            <a:rect l="l" t="t" r="r" b="b"/>
            <a:pathLst>
              <a:path w="6727447" h="5045585">
                <a:moveTo>
                  <a:pt x="0" y="0"/>
                </a:moveTo>
                <a:lnTo>
                  <a:pt x="6727446" y="0"/>
                </a:lnTo>
                <a:lnTo>
                  <a:pt x="6727446" y="5045585"/>
                </a:lnTo>
                <a:lnTo>
                  <a:pt x="0" y="5045585"/>
                </a:lnTo>
                <a:lnTo>
                  <a:pt x="0" y="0"/>
                </a:lnTo>
                <a:close/>
              </a:path>
            </a:pathLst>
          </a:custGeom>
          <a:blipFill>
            <a:blip r:embed="rId7"/>
            <a:stretch>
              <a:fillRect/>
            </a:stretch>
          </a:blipFill>
        </p:spPr>
      </p:sp>
      <p:sp>
        <p:nvSpPr>
          <p:cNvPr id="8" name="TextBox 8"/>
          <p:cNvSpPr txBox="1"/>
          <p:nvPr/>
        </p:nvSpPr>
        <p:spPr>
          <a:xfrm>
            <a:off x="4393661" y="1114425"/>
            <a:ext cx="9500677" cy="1131570"/>
          </a:xfrm>
          <a:prstGeom prst="rect">
            <a:avLst/>
          </a:prstGeom>
        </p:spPr>
        <p:txBody>
          <a:bodyPr lIns="0" tIns="0" rIns="0" bIns="0" rtlCol="0" anchor="t">
            <a:spAutoFit/>
          </a:bodyPr>
          <a:lstStyle/>
          <a:p>
            <a:pPr algn="ctr">
              <a:lnSpc>
                <a:spcPts val="8640"/>
              </a:lnSpc>
            </a:pPr>
            <a:r>
              <a:rPr lang="en-US" sz="8000" spc="432" dirty="0">
                <a:solidFill>
                  <a:srgbClr val="FFFFFF"/>
                </a:solidFill>
                <a:latin typeface="Montserrat Classic Bold"/>
              </a:rPr>
              <a:t>Output Results:</a:t>
            </a:r>
          </a:p>
        </p:txBody>
      </p:sp>
      <p:pic>
        <p:nvPicPr>
          <p:cNvPr id="7" name="Picture 6">
            <a:extLst>
              <a:ext uri="{FF2B5EF4-FFF2-40B4-BE49-F238E27FC236}">
                <a16:creationId xmlns:a16="http://schemas.microsoft.com/office/drawing/2014/main" id="{D04CA9D8-5A80-E5E9-F3D8-D1ED2EACA7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8526" y="2889032"/>
            <a:ext cx="5334274" cy="4235668"/>
          </a:xfrm>
          <a:prstGeom prst="rect">
            <a:avLst/>
          </a:prstGeom>
        </p:spPr>
      </p:pic>
      <p:pic>
        <p:nvPicPr>
          <p:cNvPr id="11" name="Picture 10">
            <a:extLst>
              <a:ext uri="{FF2B5EF4-FFF2-40B4-BE49-F238E27FC236}">
                <a16:creationId xmlns:a16="http://schemas.microsoft.com/office/drawing/2014/main" id="{4D0AD7CB-A065-CB98-00F0-DF8DC9ACF6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1686" y="2984283"/>
            <a:ext cx="5277121" cy="4216617"/>
          </a:xfrm>
          <a:prstGeom prst="rect">
            <a:avLst/>
          </a:prstGeom>
        </p:spPr>
      </p:pic>
    </p:spTree>
  </p:cSld>
  <p:clrMapOvr>
    <a:masterClrMapping/>
  </p:clrMapOvr>
  <p:transition>
    <p:cover dir="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05B38BFD-2705-40C8-5DE5-36B71DF98D9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17" name="Freeform 3">
            <a:extLst>
              <a:ext uri="{FF2B5EF4-FFF2-40B4-BE49-F238E27FC236}">
                <a16:creationId xmlns:a16="http://schemas.microsoft.com/office/drawing/2014/main" id="{CF202E4E-409A-9CE2-D8F4-0EB16B12BCEA}"/>
              </a:ext>
            </a:extLst>
          </p:cNvPr>
          <p:cNvSpPr/>
          <p:nvPr/>
        </p:nvSpPr>
        <p:spPr>
          <a:xfrm>
            <a:off x="14803191" y="7391465"/>
            <a:ext cx="3929731" cy="3200944"/>
          </a:xfrm>
          <a:custGeom>
            <a:avLst/>
            <a:gdLst/>
            <a:ahLst/>
            <a:cxnLst/>
            <a:rect l="l" t="t" r="r" b="b"/>
            <a:pathLst>
              <a:path w="3929731" h="3200944">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4">
            <a:extLst>
              <a:ext uri="{FF2B5EF4-FFF2-40B4-BE49-F238E27FC236}">
                <a16:creationId xmlns:a16="http://schemas.microsoft.com/office/drawing/2014/main" id="{245D04DC-4D69-1EDC-2058-6E915381F552}"/>
              </a:ext>
            </a:extLst>
          </p:cNvPr>
          <p:cNvSpPr/>
          <p:nvPr/>
        </p:nvSpPr>
        <p:spPr>
          <a:xfrm rot="-1611420">
            <a:off x="-879003" y="-455609"/>
            <a:ext cx="3256100" cy="2989692"/>
          </a:xfrm>
          <a:custGeom>
            <a:avLst/>
            <a:gdLst/>
            <a:ahLst/>
            <a:cxnLst/>
            <a:rect l="l" t="t" r="r" b="b"/>
            <a:pathLst>
              <a:path w="3256100" h="2989692">
                <a:moveTo>
                  <a:pt x="0" y="0"/>
                </a:moveTo>
                <a:lnTo>
                  <a:pt x="3256101" y="0"/>
                </a:lnTo>
                <a:lnTo>
                  <a:pt x="3256101" y="2989692"/>
                </a:lnTo>
                <a:lnTo>
                  <a:pt x="0" y="2989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5">
            <a:extLst>
              <a:ext uri="{FF2B5EF4-FFF2-40B4-BE49-F238E27FC236}">
                <a16:creationId xmlns:a16="http://schemas.microsoft.com/office/drawing/2014/main" id="{803A4E74-3680-B851-5C81-C82B33D6262C}"/>
              </a:ext>
            </a:extLst>
          </p:cNvPr>
          <p:cNvSpPr/>
          <p:nvPr/>
        </p:nvSpPr>
        <p:spPr>
          <a:xfrm rot="2541303">
            <a:off x="14924277" y="-2324622"/>
            <a:ext cx="6727447" cy="5045585"/>
          </a:xfrm>
          <a:custGeom>
            <a:avLst/>
            <a:gdLst/>
            <a:ahLst/>
            <a:cxnLst/>
            <a:rect l="l" t="t" r="r" b="b"/>
            <a:pathLst>
              <a:path w="6727447" h="5045585">
                <a:moveTo>
                  <a:pt x="0" y="0"/>
                </a:moveTo>
                <a:lnTo>
                  <a:pt x="6727446" y="0"/>
                </a:lnTo>
                <a:lnTo>
                  <a:pt x="6727446" y="5045585"/>
                </a:lnTo>
                <a:lnTo>
                  <a:pt x="0" y="5045585"/>
                </a:lnTo>
                <a:lnTo>
                  <a:pt x="0" y="0"/>
                </a:lnTo>
                <a:close/>
              </a:path>
            </a:pathLst>
          </a:custGeom>
          <a:blipFill>
            <a:blip r:embed="rId7"/>
            <a:stretch>
              <a:fillRect/>
            </a:stretch>
          </a:blipFill>
        </p:spPr>
      </p:sp>
      <p:pic>
        <p:nvPicPr>
          <p:cNvPr id="24" name="Picture 23">
            <a:extLst>
              <a:ext uri="{FF2B5EF4-FFF2-40B4-BE49-F238E27FC236}">
                <a16:creationId xmlns:a16="http://schemas.microsoft.com/office/drawing/2014/main" id="{B552D8B9-5FEF-C0E8-733F-C15B056280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7828" y="3695700"/>
            <a:ext cx="5283472" cy="4210266"/>
          </a:xfrm>
          <a:prstGeom prst="rect">
            <a:avLst/>
          </a:prstGeom>
        </p:spPr>
      </p:pic>
      <p:sp>
        <p:nvSpPr>
          <p:cNvPr id="25" name="TextBox 8">
            <a:extLst>
              <a:ext uri="{FF2B5EF4-FFF2-40B4-BE49-F238E27FC236}">
                <a16:creationId xmlns:a16="http://schemas.microsoft.com/office/drawing/2014/main" id="{705127DF-1F8E-2957-38AD-8FD592C6EF4C}"/>
              </a:ext>
            </a:extLst>
          </p:cNvPr>
          <p:cNvSpPr txBox="1"/>
          <p:nvPr/>
        </p:nvSpPr>
        <p:spPr>
          <a:xfrm>
            <a:off x="4393661" y="1114425"/>
            <a:ext cx="9500677" cy="1131570"/>
          </a:xfrm>
          <a:prstGeom prst="rect">
            <a:avLst/>
          </a:prstGeom>
        </p:spPr>
        <p:txBody>
          <a:bodyPr lIns="0" tIns="0" rIns="0" bIns="0" rtlCol="0" anchor="t">
            <a:spAutoFit/>
          </a:bodyPr>
          <a:lstStyle/>
          <a:p>
            <a:pPr algn="ctr">
              <a:lnSpc>
                <a:spcPts val="8640"/>
              </a:lnSpc>
            </a:pPr>
            <a:r>
              <a:rPr lang="en-US" sz="8000" spc="432" dirty="0">
                <a:solidFill>
                  <a:srgbClr val="FFFFFF"/>
                </a:solidFill>
                <a:latin typeface="Montserrat Classic Bold"/>
              </a:rPr>
              <a:t>Output Results:</a:t>
            </a:r>
          </a:p>
        </p:txBody>
      </p:sp>
      <p:pic>
        <p:nvPicPr>
          <p:cNvPr id="27" name="Picture 26">
            <a:extLst>
              <a:ext uri="{FF2B5EF4-FFF2-40B4-BE49-F238E27FC236}">
                <a16:creationId xmlns:a16="http://schemas.microsoft.com/office/drawing/2014/main" id="{EE341ED2-B970-E82E-835B-D334BD4538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5711" y="3564700"/>
            <a:ext cx="5372376" cy="4197566"/>
          </a:xfrm>
          <a:prstGeom prst="rect">
            <a:avLst/>
          </a:prstGeom>
        </p:spPr>
      </p:pic>
    </p:spTree>
    <p:extLst>
      <p:ext uri="{BB962C8B-B14F-4D97-AF65-F5344CB8AC3E}">
        <p14:creationId xmlns:p14="http://schemas.microsoft.com/office/powerpoint/2010/main" val="3328745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3048D20-37A4-3288-8959-A5B8AF2CF3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a:extLst>
              <a:ext uri="{FF2B5EF4-FFF2-40B4-BE49-F238E27FC236}">
                <a16:creationId xmlns:a16="http://schemas.microsoft.com/office/drawing/2014/main" id="{130BF36D-FBDF-9949-7382-A43F4C3A06F8}"/>
              </a:ext>
            </a:extLst>
          </p:cNvPr>
          <p:cNvSpPr/>
          <p:nvPr/>
        </p:nvSpPr>
        <p:spPr>
          <a:xfrm>
            <a:off x="14803191" y="7391465"/>
            <a:ext cx="3929731" cy="3200944"/>
          </a:xfrm>
          <a:custGeom>
            <a:avLst/>
            <a:gdLst/>
            <a:ahLst/>
            <a:cxnLst/>
            <a:rect l="l" t="t" r="r" b="b"/>
            <a:pathLst>
              <a:path w="3929731" h="3200944">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E705F65A-19EE-793E-A78E-628AE6D9911D}"/>
              </a:ext>
            </a:extLst>
          </p:cNvPr>
          <p:cNvSpPr/>
          <p:nvPr/>
        </p:nvSpPr>
        <p:spPr>
          <a:xfrm rot="-1611420">
            <a:off x="-879003" y="-455609"/>
            <a:ext cx="3256100" cy="2989692"/>
          </a:xfrm>
          <a:custGeom>
            <a:avLst/>
            <a:gdLst/>
            <a:ahLst/>
            <a:cxnLst/>
            <a:rect l="l" t="t" r="r" b="b"/>
            <a:pathLst>
              <a:path w="3256100" h="2989692">
                <a:moveTo>
                  <a:pt x="0" y="0"/>
                </a:moveTo>
                <a:lnTo>
                  <a:pt x="3256101" y="0"/>
                </a:lnTo>
                <a:lnTo>
                  <a:pt x="3256101" y="2989692"/>
                </a:lnTo>
                <a:lnTo>
                  <a:pt x="0" y="2989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F4984FF9-49A8-9F3A-A704-8E29D0D6281F}"/>
              </a:ext>
            </a:extLst>
          </p:cNvPr>
          <p:cNvSpPr/>
          <p:nvPr/>
        </p:nvSpPr>
        <p:spPr>
          <a:xfrm rot="2541303">
            <a:off x="14924277" y="-2324622"/>
            <a:ext cx="6727447" cy="5045585"/>
          </a:xfrm>
          <a:custGeom>
            <a:avLst/>
            <a:gdLst/>
            <a:ahLst/>
            <a:cxnLst/>
            <a:rect l="l" t="t" r="r" b="b"/>
            <a:pathLst>
              <a:path w="6727447" h="5045585">
                <a:moveTo>
                  <a:pt x="0" y="0"/>
                </a:moveTo>
                <a:lnTo>
                  <a:pt x="6727446" y="0"/>
                </a:lnTo>
                <a:lnTo>
                  <a:pt x="6727446" y="5045585"/>
                </a:lnTo>
                <a:lnTo>
                  <a:pt x="0" y="5045585"/>
                </a:lnTo>
                <a:lnTo>
                  <a:pt x="0" y="0"/>
                </a:lnTo>
                <a:close/>
              </a:path>
            </a:pathLst>
          </a:custGeom>
          <a:blipFill>
            <a:blip r:embed="rId7"/>
            <a:stretch>
              <a:fillRect/>
            </a:stretch>
          </a:blipFill>
        </p:spPr>
      </p:sp>
      <p:sp>
        <p:nvSpPr>
          <p:cNvPr id="6" name="TextBox 8">
            <a:extLst>
              <a:ext uri="{FF2B5EF4-FFF2-40B4-BE49-F238E27FC236}">
                <a16:creationId xmlns:a16="http://schemas.microsoft.com/office/drawing/2014/main" id="{D60514F4-14D3-C70F-BD43-4632E228BE5B}"/>
              </a:ext>
            </a:extLst>
          </p:cNvPr>
          <p:cNvSpPr txBox="1"/>
          <p:nvPr/>
        </p:nvSpPr>
        <p:spPr>
          <a:xfrm>
            <a:off x="4393661" y="1114425"/>
            <a:ext cx="9500677" cy="1131570"/>
          </a:xfrm>
          <a:prstGeom prst="rect">
            <a:avLst/>
          </a:prstGeom>
        </p:spPr>
        <p:txBody>
          <a:bodyPr lIns="0" tIns="0" rIns="0" bIns="0" rtlCol="0" anchor="t">
            <a:spAutoFit/>
          </a:bodyPr>
          <a:lstStyle/>
          <a:p>
            <a:pPr algn="ctr">
              <a:lnSpc>
                <a:spcPts val="8640"/>
              </a:lnSpc>
            </a:pPr>
            <a:r>
              <a:rPr lang="en-US" sz="8000" spc="432" dirty="0">
                <a:solidFill>
                  <a:srgbClr val="FFFFFF"/>
                </a:solidFill>
                <a:latin typeface="Montserrat Classic Bold"/>
              </a:rPr>
              <a:t>Output Results:</a:t>
            </a:r>
          </a:p>
        </p:txBody>
      </p:sp>
      <p:pic>
        <p:nvPicPr>
          <p:cNvPr id="8" name="Picture 7">
            <a:extLst>
              <a:ext uri="{FF2B5EF4-FFF2-40B4-BE49-F238E27FC236}">
                <a16:creationId xmlns:a16="http://schemas.microsoft.com/office/drawing/2014/main" id="{93B1CF96-90B1-29BB-8751-2E244849AD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8480" y="3360420"/>
            <a:ext cx="5302523" cy="4229317"/>
          </a:xfrm>
          <a:prstGeom prst="rect">
            <a:avLst/>
          </a:prstGeom>
        </p:spPr>
      </p:pic>
      <p:pic>
        <p:nvPicPr>
          <p:cNvPr id="10" name="Picture 9">
            <a:extLst>
              <a:ext uri="{FF2B5EF4-FFF2-40B4-BE49-F238E27FC236}">
                <a16:creationId xmlns:a16="http://schemas.microsoft.com/office/drawing/2014/main" id="{2290E8A7-67CE-B3D6-705C-776A962AF8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3726" y="3275862"/>
            <a:ext cx="5327924" cy="4197566"/>
          </a:xfrm>
          <a:prstGeom prst="rect">
            <a:avLst/>
          </a:prstGeom>
        </p:spPr>
      </p:pic>
    </p:spTree>
    <p:extLst>
      <p:ext uri="{BB962C8B-B14F-4D97-AF65-F5344CB8AC3E}">
        <p14:creationId xmlns:p14="http://schemas.microsoft.com/office/powerpoint/2010/main" val="1382540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rot="-1397577">
            <a:off x="-3521445" y="-855582"/>
            <a:ext cx="8290354" cy="3098520"/>
          </a:xfrm>
          <a:custGeom>
            <a:avLst/>
            <a:gdLst/>
            <a:ahLst/>
            <a:cxnLst/>
            <a:rect l="l" t="t" r="r" b="b"/>
            <a:pathLst>
              <a:path w="8290354" h="3098520">
                <a:moveTo>
                  <a:pt x="0" y="0"/>
                </a:moveTo>
                <a:lnTo>
                  <a:pt x="8290354" y="0"/>
                </a:lnTo>
                <a:lnTo>
                  <a:pt x="8290354" y="3098520"/>
                </a:lnTo>
                <a:lnTo>
                  <a:pt x="0" y="3098520"/>
                </a:lnTo>
                <a:lnTo>
                  <a:pt x="0" y="0"/>
                </a:lnTo>
                <a:close/>
              </a:path>
            </a:pathLst>
          </a:custGeom>
          <a:blipFill>
            <a:blip r:embed="rId3"/>
            <a:stretch>
              <a:fillRect/>
            </a:stretch>
          </a:blipFill>
        </p:spPr>
      </p:sp>
      <p:sp>
        <p:nvSpPr>
          <p:cNvPr id="4" name="Freeform 4"/>
          <p:cNvSpPr/>
          <p:nvPr/>
        </p:nvSpPr>
        <p:spPr>
          <a:xfrm>
            <a:off x="-1190065" y="7778174"/>
            <a:ext cx="4144949" cy="3843498"/>
          </a:xfrm>
          <a:custGeom>
            <a:avLst/>
            <a:gdLst/>
            <a:ahLst/>
            <a:cxnLst/>
            <a:rect l="l" t="t" r="r" b="b"/>
            <a:pathLst>
              <a:path w="4144949" h="3843498">
                <a:moveTo>
                  <a:pt x="0" y="0"/>
                </a:moveTo>
                <a:lnTo>
                  <a:pt x="4144949" y="0"/>
                </a:lnTo>
                <a:lnTo>
                  <a:pt x="4144949" y="3843498"/>
                </a:lnTo>
                <a:lnTo>
                  <a:pt x="0" y="38434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954884" y="3319629"/>
            <a:ext cx="5246159" cy="400616"/>
          </a:xfrm>
          <a:custGeom>
            <a:avLst/>
            <a:gdLst/>
            <a:ahLst/>
            <a:cxnLst/>
            <a:rect l="l" t="t" r="r" b="b"/>
            <a:pathLst>
              <a:path w="5246159" h="400616">
                <a:moveTo>
                  <a:pt x="0" y="0"/>
                </a:moveTo>
                <a:lnTo>
                  <a:pt x="5246159" y="0"/>
                </a:lnTo>
                <a:lnTo>
                  <a:pt x="5246159" y="400615"/>
                </a:lnTo>
                <a:lnTo>
                  <a:pt x="0" y="4006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1393670" y="3319629"/>
            <a:ext cx="2834112" cy="216423"/>
          </a:xfrm>
          <a:custGeom>
            <a:avLst/>
            <a:gdLst/>
            <a:ahLst/>
            <a:cxnLst/>
            <a:rect l="l" t="t" r="r" b="b"/>
            <a:pathLst>
              <a:path w="2834112" h="216423">
                <a:moveTo>
                  <a:pt x="0" y="0"/>
                </a:moveTo>
                <a:lnTo>
                  <a:pt x="2834112" y="0"/>
                </a:lnTo>
                <a:lnTo>
                  <a:pt x="2834112" y="216423"/>
                </a:lnTo>
                <a:lnTo>
                  <a:pt x="0" y="2164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28700" y="1575151"/>
            <a:ext cx="7610666" cy="6567141"/>
          </a:xfrm>
          <a:custGeom>
            <a:avLst/>
            <a:gdLst/>
            <a:ahLst/>
            <a:cxnLst/>
            <a:rect l="l" t="t" r="r" b="b"/>
            <a:pathLst>
              <a:path w="7610666" h="6567141">
                <a:moveTo>
                  <a:pt x="0" y="0"/>
                </a:moveTo>
                <a:lnTo>
                  <a:pt x="7610666" y="0"/>
                </a:lnTo>
                <a:lnTo>
                  <a:pt x="7610666" y="6567141"/>
                </a:lnTo>
                <a:lnTo>
                  <a:pt x="0" y="6567141"/>
                </a:lnTo>
                <a:lnTo>
                  <a:pt x="0" y="0"/>
                </a:lnTo>
                <a:close/>
              </a:path>
            </a:pathLst>
          </a:custGeom>
          <a:blipFill>
            <a:blip r:embed="rId8"/>
            <a:stretch>
              <a:fillRect t="-14152" b="-49649"/>
            </a:stretch>
          </a:blipFill>
        </p:spPr>
      </p:sp>
      <p:sp>
        <p:nvSpPr>
          <p:cNvPr id="8" name="TextBox 8"/>
          <p:cNvSpPr txBox="1"/>
          <p:nvPr/>
        </p:nvSpPr>
        <p:spPr>
          <a:xfrm>
            <a:off x="1367134" y="4128595"/>
            <a:ext cx="7272231" cy="2876550"/>
          </a:xfrm>
          <a:prstGeom prst="rect">
            <a:avLst/>
          </a:prstGeom>
        </p:spPr>
        <p:txBody>
          <a:bodyPr lIns="0" tIns="0" rIns="0" bIns="0" rtlCol="0" anchor="t">
            <a:spAutoFit/>
          </a:bodyPr>
          <a:lstStyle/>
          <a:p>
            <a:pPr algn="l">
              <a:lnSpc>
                <a:spcPts val="3240"/>
              </a:lnSpc>
            </a:pPr>
            <a:r>
              <a:rPr lang="en-US" sz="2700">
                <a:solidFill>
                  <a:srgbClr val="000000"/>
                </a:solidFill>
                <a:latin typeface="Lato"/>
              </a:rPr>
              <a:t>Input:</a:t>
            </a:r>
          </a:p>
          <a:p>
            <a:pPr algn="l">
              <a:lnSpc>
                <a:spcPts val="3240"/>
              </a:lnSpc>
            </a:pPr>
            <a:endParaRPr lang="en-US" sz="2700">
              <a:solidFill>
                <a:srgbClr val="000000"/>
              </a:solidFill>
              <a:latin typeface="Lato"/>
            </a:endParaRPr>
          </a:p>
          <a:p>
            <a:pPr algn="l">
              <a:lnSpc>
                <a:spcPts val="3240"/>
              </a:lnSpc>
            </a:pPr>
            <a:r>
              <a:rPr lang="en-US" sz="2700">
                <a:solidFill>
                  <a:srgbClr val="000000"/>
                </a:solidFill>
                <a:latin typeface="Lato"/>
              </a:rPr>
              <a:t>Hand Gestures: The interpreter analyzes the hand positions, movements, and orientations.</a:t>
            </a:r>
          </a:p>
          <a:p>
            <a:pPr algn="l">
              <a:lnSpc>
                <a:spcPts val="3240"/>
              </a:lnSpc>
            </a:pPr>
            <a:endParaRPr lang="en-US" sz="2700">
              <a:solidFill>
                <a:srgbClr val="000000"/>
              </a:solidFill>
              <a:latin typeface="Lato"/>
            </a:endParaRPr>
          </a:p>
          <a:p>
            <a:pPr algn="l">
              <a:lnSpc>
                <a:spcPts val="3240"/>
              </a:lnSpc>
            </a:pPr>
            <a:r>
              <a:rPr lang="en-US" sz="2700">
                <a:solidFill>
                  <a:srgbClr val="000000"/>
                </a:solidFill>
                <a:latin typeface="Lato"/>
              </a:rPr>
              <a:t>Body Language: These provide additional context and meaning to the gestures.</a:t>
            </a:r>
          </a:p>
        </p:txBody>
      </p:sp>
      <p:sp>
        <p:nvSpPr>
          <p:cNvPr id="9" name="Freeform 9"/>
          <p:cNvSpPr/>
          <p:nvPr/>
        </p:nvSpPr>
        <p:spPr>
          <a:xfrm>
            <a:off x="9233683" y="1575151"/>
            <a:ext cx="6893127" cy="6527275"/>
          </a:xfrm>
          <a:custGeom>
            <a:avLst/>
            <a:gdLst/>
            <a:ahLst/>
            <a:cxnLst/>
            <a:rect l="l" t="t" r="r" b="b"/>
            <a:pathLst>
              <a:path w="6893127" h="6527275">
                <a:moveTo>
                  <a:pt x="0" y="0"/>
                </a:moveTo>
                <a:lnTo>
                  <a:pt x="6893127" y="0"/>
                </a:lnTo>
                <a:lnTo>
                  <a:pt x="6893127" y="6527275"/>
                </a:lnTo>
                <a:lnTo>
                  <a:pt x="0" y="6527275"/>
                </a:lnTo>
                <a:lnTo>
                  <a:pt x="0" y="0"/>
                </a:lnTo>
                <a:close/>
              </a:path>
            </a:pathLst>
          </a:custGeom>
          <a:blipFill>
            <a:blip r:embed="rId8"/>
            <a:stretch>
              <a:fillRect t="-8458" b="-40806"/>
            </a:stretch>
          </a:blipFill>
        </p:spPr>
      </p:sp>
      <p:sp>
        <p:nvSpPr>
          <p:cNvPr id="10" name="TextBox 10"/>
          <p:cNvSpPr txBox="1"/>
          <p:nvPr/>
        </p:nvSpPr>
        <p:spPr>
          <a:xfrm>
            <a:off x="9698003" y="2034599"/>
            <a:ext cx="5440835" cy="5743575"/>
          </a:xfrm>
          <a:prstGeom prst="rect">
            <a:avLst/>
          </a:prstGeom>
        </p:spPr>
        <p:txBody>
          <a:bodyPr lIns="0" tIns="0" rIns="0" bIns="0" rtlCol="0" anchor="t">
            <a:spAutoFit/>
          </a:bodyPr>
          <a:lstStyle/>
          <a:p>
            <a:pPr algn="l">
              <a:lnSpc>
                <a:spcPts val="3240"/>
              </a:lnSpc>
            </a:pPr>
            <a:r>
              <a:rPr lang="en-US" sz="2700">
                <a:solidFill>
                  <a:srgbClr val="000000"/>
                </a:solidFill>
                <a:latin typeface="Lato"/>
              </a:rPr>
              <a:t>Output:</a:t>
            </a:r>
          </a:p>
          <a:p>
            <a:pPr algn="l">
              <a:lnSpc>
                <a:spcPts val="3240"/>
              </a:lnSpc>
            </a:pPr>
            <a:endParaRPr lang="en-US" sz="2700">
              <a:solidFill>
                <a:srgbClr val="000000"/>
              </a:solidFill>
              <a:latin typeface="Lato"/>
            </a:endParaRPr>
          </a:p>
          <a:p>
            <a:pPr marL="582930" lvl="1" indent="-291465" algn="l">
              <a:lnSpc>
                <a:spcPts val="3240"/>
              </a:lnSpc>
              <a:buFont typeface="Arial"/>
              <a:buChar char="•"/>
            </a:pPr>
            <a:r>
              <a:rPr lang="en-US" sz="2700">
                <a:solidFill>
                  <a:srgbClr val="000000"/>
                </a:solidFill>
                <a:latin typeface="Lato"/>
              </a:rPr>
              <a:t>Written Text: In specific scenarios, the interpreter might write down the message for clarity or future reference.</a:t>
            </a:r>
          </a:p>
          <a:p>
            <a:pPr algn="l">
              <a:lnSpc>
                <a:spcPts val="3240"/>
              </a:lnSpc>
            </a:pPr>
            <a:endParaRPr lang="en-US" sz="2700">
              <a:solidFill>
                <a:srgbClr val="000000"/>
              </a:solidFill>
              <a:latin typeface="Lato"/>
            </a:endParaRPr>
          </a:p>
          <a:p>
            <a:pPr marL="582930" lvl="1" indent="-291465" algn="l">
              <a:lnSpc>
                <a:spcPts val="3240"/>
              </a:lnSpc>
              <a:buFont typeface="Arial"/>
              <a:buChar char="•"/>
            </a:pPr>
            <a:r>
              <a:rPr lang="en-US" sz="2700">
                <a:solidFill>
                  <a:srgbClr val="000000"/>
                </a:solidFill>
                <a:latin typeface="Lato"/>
              </a:rPr>
              <a:t>Alternative Gestures: Sometimes, the interpreter might use more universally understood gestures to ensure clear communication for a wider audience.</a:t>
            </a:r>
          </a:p>
          <a:p>
            <a:pPr algn="l">
              <a:lnSpc>
                <a:spcPts val="3240"/>
              </a:lnSpc>
            </a:pPr>
            <a:endParaRPr lang="en-US" sz="2700">
              <a:solidFill>
                <a:srgbClr val="000000"/>
              </a:solidFill>
              <a:latin typeface="Lato"/>
            </a:endParaRPr>
          </a:p>
        </p:txBody>
      </p:sp>
      <p:sp>
        <p:nvSpPr>
          <p:cNvPr id="11" name="Freeform 11"/>
          <p:cNvSpPr/>
          <p:nvPr/>
        </p:nvSpPr>
        <p:spPr>
          <a:xfrm rot="-4594749">
            <a:off x="16170745" y="1483351"/>
            <a:ext cx="3231848" cy="3672554"/>
          </a:xfrm>
          <a:custGeom>
            <a:avLst/>
            <a:gdLst/>
            <a:ahLst/>
            <a:cxnLst/>
            <a:rect l="l" t="t" r="r" b="b"/>
            <a:pathLst>
              <a:path w="3231848" h="3672554">
                <a:moveTo>
                  <a:pt x="0" y="0"/>
                </a:moveTo>
                <a:lnTo>
                  <a:pt x="3231848" y="0"/>
                </a:lnTo>
                <a:lnTo>
                  <a:pt x="3231848" y="3672555"/>
                </a:lnTo>
                <a:lnTo>
                  <a:pt x="0" y="3672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489361">
            <a:off x="15753255" y="8282312"/>
            <a:ext cx="2113099" cy="1951975"/>
          </a:xfrm>
          <a:custGeom>
            <a:avLst/>
            <a:gdLst/>
            <a:ahLst/>
            <a:cxnLst/>
            <a:rect l="l" t="t" r="r" b="b"/>
            <a:pathLst>
              <a:path w="2113099" h="1951975">
                <a:moveTo>
                  <a:pt x="0" y="0"/>
                </a:moveTo>
                <a:lnTo>
                  <a:pt x="2113099" y="0"/>
                </a:lnTo>
                <a:lnTo>
                  <a:pt x="2113099" y="1951976"/>
                </a:lnTo>
                <a:lnTo>
                  <a:pt x="0" y="1951976"/>
                </a:lnTo>
                <a:lnTo>
                  <a:pt x="0" y="0"/>
                </a:lnTo>
                <a:close/>
              </a:path>
            </a:pathLst>
          </a:custGeom>
          <a:blipFill>
            <a:blip r:embed="rId11"/>
            <a:stretch>
              <a:fillRect/>
            </a:stretch>
          </a:blipFill>
        </p:spPr>
      </p:sp>
      <p:sp>
        <p:nvSpPr>
          <p:cNvPr id="13" name="Freeform 13"/>
          <p:cNvSpPr/>
          <p:nvPr/>
        </p:nvSpPr>
        <p:spPr>
          <a:xfrm rot="-1270453">
            <a:off x="1477496" y="1362421"/>
            <a:ext cx="1959254" cy="596173"/>
          </a:xfrm>
          <a:custGeom>
            <a:avLst/>
            <a:gdLst/>
            <a:ahLst/>
            <a:cxnLst/>
            <a:rect l="l" t="t" r="r" b="b"/>
            <a:pathLst>
              <a:path w="1959254" h="596173">
                <a:moveTo>
                  <a:pt x="0" y="0"/>
                </a:moveTo>
                <a:lnTo>
                  <a:pt x="1959255" y="0"/>
                </a:lnTo>
                <a:lnTo>
                  <a:pt x="1959255" y="596174"/>
                </a:lnTo>
                <a:lnTo>
                  <a:pt x="0" y="596174"/>
                </a:lnTo>
                <a:lnTo>
                  <a:pt x="0" y="0"/>
                </a:lnTo>
                <a:close/>
              </a:path>
            </a:pathLst>
          </a:custGeom>
          <a:blipFill>
            <a:blip r:embed="rId12"/>
            <a:stretch>
              <a:fillRect/>
            </a:stretch>
          </a:blipFill>
        </p:spPr>
      </p:sp>
      <p:sp>
        <p:nvSpPr>
          <p:cNvPr id="14" name="TextBox 14"/>
          <p:cNvSpPr txBox="1"/>
          <p:nvPr/>
        </p:nvSpPr>
        <p:spPr>
          <a:xfrm>
            <a:off x="3766349" y="243468"/>
            <a:ext cx="14227782" cy="1078162"/>
          </a:xfrm>
          <a:prstGeom prst="rect">
            <a:avLst/>
          </a:prstGeom>
        </p:spPr>
        <p:txBody>
          <a:bodyPr lIns="0" tIns="0" rIns="0" bIns="0" rtlCol="0" anchor="t">
            <a:spAutoFit/>
          </a:bodyPr>
          <a:lstStyle/>
          <a:p>
            <a:pPr algn="ctr">
              <a:lnSpc>
                <a:spcPts val="8230"/>
              </a:lnSpc>
            </a:pPr>
            <a:r>
              <a:rPr lang="en-US" sz="7620" spc="411">
                <a:solidFill>
                  <a:srgbClr val="FFFFFF"/>
                </a:solidFill>
                <a:latin typeface="Montserrat Classic Bold"/>
              </a:rPr>
              <a:t>RESULT AND DISCUSSION</a:t>
            </a:r>
          </a:p>
        </p:txBody>
      </p:sp>
      <p:sp>
        <p:nvSpPr>
          <p:cNvPr id="15" name="TextBox 15"/>
          <p:cNvSpPr txBox="1"/>
          <p:nvPr/>
        </p:nvSpPr>
        <p:spPr>
          <a:xfrm>
            <a:off x="1435964" y="2410874"/>
            <a:ext cx="5386167" cy="1344930"/>
          </a:xfrm>
          <a:prstGeom prst="rect">
            <a:avLst/>
          </a:prstGeom>
        </p:spPr>
        <p:txBody>
          <a:bodyPr lIns="0" tIns="0" rIns="0" bIns="0" rtlCol="0" anchor="t">
            <a:spAutoFit/>
          </a:bodyPr>
          <a:lstStyle/>
          <a:p>
            <a:pPr algn="l">
              <a:lnSpc>
                <a:spcPts val="2160"/>
              </a:lnSpc>
              <a:spcBef>
                <a:spcPct val="0"/>
              </a:spcBef>
            </a:pPr>
            <a:r>
              <a:rPr lang="en-US" sz="2000" spc="108">
                <a:solidFill>
                  <a:srgbClr val="000000"/>
                </a:solidFill>
                <a:latin typeface="Montserrat Classic"/>
              </a:rPr>
              <a:t>FUNCTION: A HAND GESTURE INTERPRETER ACTS AS A BRIDGE BETWEEN VISUAL COMMUNICATION THROUGH HAND GESTURES AND  WRITTEN LANGUAGE.</a:t>
            </a:r>
          </a:p>
        </p:txBody>
      </p:sp>
      <p:sp>
        <p:nvSpPr>
          <p:cNvPr id="16" name="Freeform 16"/>
          <p:cNvSpPr/>
          <p:nvPr/>
        </p:nvSpPr>
        <p:spPr>
          <a:xfrm>
            <a:off x="3269574" y="8399467"/>
            <a:ext cx="11869264" cy="1479614"/>
          </a:xfrm>
          <a:custGeom>
            <a:avLst/>
            <a:gdLst/>
            <a:ahLst/>
            <a:cxnLst/>
            <a:rect l="l" t="t" r="r" b="b"/>
            <a:pathLst>
              <a:path w="11869264" h="1479614">
                <a:moveTo>
                  <a:pt x="0" y="0"/>
                </a:moveTo>
                <a:lnTo>
                  <a:pt x="11869264" y="0"/>
                </a:lnTo>
                <a:lnTo>
                  <a:pt x="11869264" y="1479614"/>
                </a:lnTo>
                <a:lnTo>
                  <a:pt x="0" y="1479614"/>
                </a:lnTo>
                <a:lnTo>
                  <a:pt x="0" y="0"/>
                </a:lnTo>
                <a:close/>
              </a:path>
            </a:pathLst>
          </a:custGeom>
          <a:blipFill>
            <a:blip r:embed="rId8"/>
            <a:stretch>
              <a:fillRect t="-662180" b="-371652"/>
            </a:stretch>
          </a:blipFill>
        </p:spPr>
      </p:sp>
      <p:sp>
        <p:nvSpPr>
          <p:cNvPr id="17" name="TextBox 17"/>
          <p:cNvSpPr txBox="1"/>
          <p:nvPr/>
        </p:nvSpPr>
        <p:spPr>
          <a:xfrm>
            <a:off x="3375150" y="8616598"/>
            <a:ext cx="11537700" cy="1064402"/>
          </a:xfrm>
          <a:prstGeom prst="rect">
            <a:avLst/>
          </a:prstGeom>
        </p:spPr>
        <p:txBody>
          <a:bodyPr lIns="0" tIns="0" rIns="0" bIns="0" rtlCol="0" anchor="t">
            <a:spAutoFit/>
          </a:bodyPr>
          <a:lstStyle/>
          <a:p>
            <a:pPr algn="ctr">
              <a:lnSpc>
                <a:spcPts val="2096"/>
              </a:lnSpc>
              <a:spcBef>
                <a:spcPct val="0"/>
              </a:spcBef>
            </a:pPr>
            <a:r>
              <a:rPr lang="en-US" sz="1941" spc="104">
                <a:solidFill>
                  <a:srgbClr val="000000"/>
                </a:solidFill>
                <a:latin typeface="Montserrat Classic"/>
              </a:rPr>
              <a:t>DISCUSSION:</a:t>
            </a:r>
          </a:p>
          <a:p>
            <a:pPr algn="ctr">
              <a:lnSpc>
                <a:spcPts val="2096"/>
              </a:lnSpc>
              <a:spcBef>
                <a:spcPct val="0"/>
              </a:spcBef>
            </a:pPr>
            <a:r>
              <a:rPr lang="en-US" sz="1941" spc="104">
                <a:solidFill>
                  <a:srgbClr val="000000"/>
                </a:solidFill>
                <a:latin typeface="Montserrat Classic"/>
              </a:rPr>
              <a:t>SPECIFICITY: HAND GESTURE INTERPRETERS MAY SPECIALIZE IN INTERPRETING GESTURES USED IN SPECIFIC DOMAINS LIKE TRAFFIC CONTROL, MEDICAL PROCEDURES, OR GAMING AND FOR DEAF PEOPLE TO COMMUNICATE.</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5090017" y="1414619"/>
            <a:ext cx="8104145" cy="618862"/>
          </a:xfrm>
          <a:custGeom>
            <a:avLst/>
            <a:gdLst/>
            <a:ahLst/>
            <a:cxnLst/>
            <a:rect l="l" t="t" r="r" b="b"/>
            <a:pathLst>
              <a:path w="8104145" h="618862">
                <a:moveTo>
                  <a:pt x="0" y="0"/>
                </a:moveTo>
                <a:lnTo>
                  <a:pt x="8104145" y="0"/>
                </a:lnTo>
                <a:lnTo>
                  <a:pt x="8104145" y="618862"/>
                </a:lnTo>
                <a:lnTo>
                  <a:pt x="0" y="618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TextBox 4"/>
          <p:cNvSpPr txBox="1"/>
          <p:nvPr/>
        </p:nvSpPr>
        <p:spPr>
          <a:xfrm>
            <a:off x="4329661" y="858888"/>
            <a:ext cx="9500677" cy="1131570"/>
          </a:xfrm>
          <a:prstGeom prst="rect">
            <a:avLst/>
          </a:prstGeom>
        </p:spPr>
        <p:txBody>
          <a:bodyPr lIns="0" tIns="0" rIns="0" bIns="0" rtlCol="0" anchor="t">
            <a:spAutoFit/>
          </a:bodyPr>
          <a:lstStyle/>
          <a:p>
            <a:pPr algn="ctr">
              <a:lnSpc>
                <a:spcPts val="8640"/>
              </a:lnSpc>
            </a:pPr>
            <a:r>
              <a:rPr lang="en-US" sz="8000" spc="432" dirty="0">
                <a:solidFill>
                  <a:srgbClr val="FFFFFF"/>
                </a:solidFill>
                <a:latin typeface="Montserrat Classic Bold"/>
              </a:rPr>
              <a:t>CONCLUSION</a:t>
            </a:r>
          </a:p>
        </p:txBody>
      </p:sp>
      <p:sp>
        <p:nvSpPr>
          <p:cNvPr id="5" name="Freeform 5"/>
          <p:cNvSpPr/>
          <p:nvPr/>
        </p:nvSpPr>
        <p:spPr>
          <a:xfrm rot="-1092792" flipH="1" flipV="1">
            <a:off x="-909083" y="293568"/>
            <a:ext cx="3875567" cy="2719943"/>
          </a:xfrm>
          <a:custGeom>
            <a:avLst/>
            <a:gdLst/>
            <a:ahLst/>
            <a:cxnLst/>
            <a:rect l="l" t="t" r="r" b="b"/>
            <a:pathLst>
              <a:path w="3875567" h="2719943">
                <a:moveTo>
                  <a:pt x="3875566" y="2719943"/>
                </a:moveTo>
                <a:lnTo>
                  <a:pt x="0" y="2719943"/>
                </a:lnTo>
                <a:lnTo>
                  <a:pt x="0" y="0"/>
                </a:lnTo>
                <a:lnTo>
                  <a:pt x="3875566" y="0"/>
                </a:lnTo>
                <a:lnTo>
                  <a:pt x="3875566" y="271994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3215905">
            <a:off x="15258555" y="762519"/>
            <a:ext cx="3742110" cy="2558242"/>
          </a:xfrm>
          <a:custGeom>
            <a:avLst/>
            <a:gdLst/>
            <a:ahLst/>
            <a:cxnLst/>
            <a:rect l="l" t="t" r="r" b="b"/>
            <a:pathLst>
              <a:path w="3742110" h="2558242">
                <a:moveTo>
                  <a:pt x="0" y="0"/>
                </a:moveTo>
                <a:lnTo>
                  <a:pt x="3742110" y="0"/>
                </a:lnTo>
                <a:lnTo>
                  <a:pt x="3742110" y="2558242"/>
                </a:lnTo>
                <a:lnTo>
                  <a:pt x="0" y="25582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4189436" y="6393995"/>
            <a:ext cx="4900878" cy="4061603"/>
          </a:xfrm>
          <a:custGeom>
            <a:avLst/>
            <a:gdLst/>
            <a:ahLst/>
            <a:cxnLst/>
            <a:rect l="l" t="t" r="r" b="b"/>
            <a:pathLst>
              <a:path w="4900878" h="4061603">
                <a:moveTo>
                  <a:pt x="0" y="0"/>
                </a:moveTo>
                <a:lnTo>
                  <a:pt x="4900879" y="0"/>
                </a:lnTo>
                <a:lnTo>
                  <a:pt x="4900879" y="4061603"/>
                </a:lnTo>
                <a:lnTo>
                  <a:pt x="0" y="4061603"/>
                </a:lnTo>
                <a:lnTo>
                  <a:pt x="0" y="0"/>
                </a:lnTo>
                <a:close/>
              </a:path>
            </a:pathLst>
          </a:custGeom>
          <a:blipFill>
            <a:blip r:embed="rId9"/>
            <a:stretch>
              <a:fillRect/>
            </a:stretch>
          </a:blipFill>
        </p:spPr>
      </p:sp>
      <p:sp>
        <p:nvSpPr>
          <p:cNvPr id="8" name="TextBox 8"/>
          <p:cNvSpPr txBox="1"/>
          <p:nvPr/>
        </p:nvSpPr>
        <p:spPr>
          <a:xfrm>
            <a:off x="2590800" y="2381197"/>
            <a:ext cx="12274734" cy="7386638"/>
          </a:xfrm>
          <a:prstGeom prst="rect">
            <a:avLst/>
          </a:prstGeom>
        </p:spPr>
        <p:txBody>
          <a:bodyPr wrap="square" lIns="0" tIns="0" rIns="0" bIns="0" rtlCol="0" anchor="t">
            <a:spAutoFit/>
          </a:bodyPr>
          <a:lstStyle/>
          <a:p>
            <a:pPr algn="l">
              <a:lnSpc>
                <a:spcPts val="3240"/>
              </a:lnSpc>
            </a:pPr>
            <a:r>
              <a:rPr lang="en-US" sz="2700" dirty="0">
                <a:solidFill>
                  <a:srgbClr val="FFFFFF"/>
                </a:solidFill>
                <a:latin typeface="Arimo"/>
              </a:rPr>
              <a:t>Sign language translation through machine learning offers a promising avenue to bridge communication gaps for the deaf and hard of hearing communities. By leveraging machine learning algorithms, we can decipher hand gestures, facial expressions, and body language to interpret signs and convert them into text or spoken language, thus facilitating communication.</a:t>
            </a:r>
          </a:p>
          <a:p>
            <a:pPr algn="l">
              <a:lnSpc>
                <a:spcPts val="3240"/>
              </a:lnSpc>
            </a:pPr>
            <a:endParaRPr lang="en-US" sz="2700" dirty="0">
              <a:solidFill>
                <a:srgbClr val="FFFFFF"/>
              </a:solidFill>
              <a:latin typeface="Arimo"/>
            </a:endParaRPr>
          </a:p>
          <a:p>
            <a:pPr algn="l">
              <a:lnSpc>
                <a:spcPts val="3240"/>
              </a:lnSpc>
            </a:pPr>
            <a:r>
              <a:rPr lang="en-US" sz="2700" dirty="0">
                <a:solidFill>
                  <a:srgbClr val="FFFFFF"/>
                </a:solidFill>
                <a:latin typeface="Arimo"/>
              </a:rPr>
              <a:t>Nonetheless, this field encounters several challenges. Sign languages exhibit complexity and regional variations, posing hurdles for accurate translation. Moreover, machine learning models necessitate extensive datasets for training and may be susceptible to inaccuracies stemming from factors such as lighting conditions and background noise.</a:t>
            </a:r>
          </a:p>
          <a:p>
            <a:pPr algn="l">
              <a:lnSpc>
                <a:spcPts val="3240"/>
              </a:lnSpc>
            </a:pPr>
            <a:endParaRPr lang="en-US" sz="2700" dirty="0">
              <a:solidFill>
                <a:srgbClr val="FFFFFF"/>
              </a:solidFill>
              <a:latin typeface="Arimo"/>
            </a:endParaRPr>
          </a:p>
          <a:p>
            <a:pPr algn="l">
              <a:lnSpc>
                <a:spcPts val="3240"/>
              </a:lnSpc>
            </a:pPr>
            <a:r>
              <a:rPr lang="en-US" sz="2700" dirty="0">
                <a:solidFill>
                  <a:srgbClr val="FFFFFF"/>
                </a:solidFill>
                <a:latin typeface="Arimo"/>
              </a:rPr>
              <a:t>Furthermore, our model demonstrates proficiency in predicting essential words crucial for sign language translation, including 'Deaf,' 'Father,' 'Friend,' 'Goodluck,' 'Hello,' 'Love,' 'Mother,' 'No,' 'Peace,' 'Please,' 'Thanks,' 'Washroom,' 'Yes,' with an impressive accuracy of 0.8. This capability underscores the effectiveness and reliability of our model in facilitating accurate sign language translation and communication.</a:t>
            </a:r>
          </a:p>
        </p:txBody>
      </p:sp>
      <p:sp>
        <p:nvSpPr>
          <p:cNvPr id="9" name="Freeform 9"/>
          <p:cNvSpPr/>
          <p:nvPr/>
        </p:nvSpPr>
        <p:spPr>
          <a:xfrm flipH="1">
            <a:off x="-507217" y="7635097"/>
            <a:ext cx="4900878" cy="4061603"/>
          </a:xfrm>
          <a:custGeom>
            <a:avLst/>
            <a:gdLst/>
            <a:ahLst/>
            <a:cxnLst/>
            <a:rect l="l" t="t" r="r" b="b"/>
            <a:pathLst>
              <a:path w="4900878" h="4061603">
                <a:moveTo>
                  <a:pt x="4900878" y="0"/>
                </a:moveTo>
                <a:lnTo>
                  <a:pt x="0" y="0"/>
                </a:lnTo>
                <a:lnTo>
                  <a:pt x="0" y="4061603"/>
                </a:lnTo>
                <a:lnTo>
                  <a:pt x="4900878" y="4061603"/>
                </a:lnTo>
                <a:lnTo>
                  <a:pt x="4900878" y="0"/>
                </a:lnTo>
                <a:close/>
              </a:path>
            </a:pathLst>
          </a:custGeom>
          <a:blipFill>
            <a:blip r:embed="rId9"/>
            <a:stretch>
              <a:fillRect/>
            </a:stretch>
          </a:blipFill>
        </p:spPr>
      </p:sp>
    </p:spTree>
  </p:cSld>
  <p:clrMapOvr>
    <a:masterClrMapping/>
  </p:clrMapOvr>
  <p:transition>
    <p:cover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flipH="1">
            <a:off x="13962790" y="6499201"/>
            <a:ext cx="4584605" cy="2759099"/>
          </a:xfrm>
          <a:custGeom>
            <a:avLst/>
            <a:gdLst/>
            <a:ahLst/>
            <a:cxnLst/>
            <a:rect l="l" t="t" r="r" b="b"/>
            <a:pathLst>
              <a:path w="4584605" h="2759099">
                <a:moveTo>
                  <a:pt x="4584605" y="0"/>
                </a:moveTo>
                <a:lnTo>
                  <a:pt x="0" y="0"/>
                </a:lnTo>
                <a:lnTo>
                  <a:pt x="0" y="2759099"/>
                </a:lnTo>
                <a:lnTo>
                  <a:pt x="4584605" y="2759099"/>
                </a:lnTo>
                <a:lnTo>
                  <a:pt x="458460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6554137" y="2694671"/>
            <a:ext cx="16230600" cy="4443127"/>
          </a:xfrm>
          <a:custGeom>
            <a:avLst/>
            <a:gdLst/>
            <a:ahLst/>
            <a:cxnLst/>
            <a:rect l="l" t="t" r="r" b="b"/>
            <a:pathLst>
              <a:path w="16230600" h="4443127">
                <a:moveTo>
                  <a:pt x="0" y="0"/>
                </a:moveTo>
                <a:lnTo>
                  <a:pt x="16230600" y="0"/>
                </a:lnTo>
                <a:lnTo>
                  <a:pt x="16230600" y="4443126"/>
                </a:lnTo>
                <a:lnTo>
                  <a:pt x="0" y="4443126"/>
                </a:lnTo>
                <a:lnTo>
                  <a:pt x="0" y="0"/>
                </a:lnTo>
                <a:close/>
              </a:path>
            </a:pathLst>
          </a:custGeom>
          <a:blipFill>
            <a:blip r:embed="rId5"/>
            <a:stretch>
              <a:fillRect/>
            </a:stretch>
          </a:blipFill>
        </p:spPr>
      </p:sp>
      <p:sp>
        <p:nvSpPr>
          <p:cNvPr id="5" name="TextBox 5"/>
          <p:cNvSpPr txBox="1"/>
          <p:nvPr/>
        </p:nvSpPr>
        <p:spPr>
          <a:xfrm>
            <a:off x="4393661" y="4558049"/>
            <a:ext cx="9500677" cy="1131570"/>
          </a:xfrm>
          <a:prstGeom prst="rect">
            <a:avLst/>
          </a:prstGeom>
        </p:spPr>
        <p:txBody>
          <a:bodyPr lIns="0" tIns="0" rIns="0" bIns="0" rtlCol="0" anchor="t">
            <a:spAutoFit/>
          </a:bodyPr>
          <a:lstStyle/>
          <a:p>
            <a:pPr algn="ctr">
              <a:lnSpc>
                <a:spcPts val="8640"/>
              </a:lnSpc>
            </a:pPr>
            <a:r>
              <a:rPr lang="en-US" sz="8000" spc="432">
                <a:solidFill>
                  <a:srgbClr val="FFFFFF"/>
                </a:solidFill>
                <a:latin typeface="Montserrat Classic Bold"/>
              </a:rPr>
              <a:t>THANK YOU</a:t>
            </a:r>
          </a:p>
        </p:txBody>
      </p:sp>
      <p:sp>
        <p:nvSpPr>
          <p:cNvPr id="6" name="Freeform 6"/>
          <p:cNvSpPr/>
          <p:nvPr/>
        </p:nvSpPr>
        <p:spPr>
          <a:xfrm rot="2541303">
            <a:off x="14400209" y="-2024147"/>
            <a:ext cx="6568857" cy="4926642"/>
          </a:xfrm>
          <a:custGeom>
            <a:avLst/>
            <a:gdLst/>
            <a:ahLst/>
            <a:cxnLst/>
            <a:rect l="l" t="t" r="r" b="b"/>
            <a:pathLst>
              <a:path w="6568857" h="4926642">
                <a:moveTo>
                  <a:pt x="0" y="0"/>
                </a:moveTo>
                <a:lnTo>
                  <a:pt x="6568856" y="0"/>
                </a:lnTo>
                <a:lnTo>
                  <a:pt x="6568856" y="4926642"/>
                </a:lnTo>
                <a:lnTo>
                  <a:pt x="0" y="4926642"/>
                </a:lnTo>
                <a:lnTo>
                  <a:pt x="0" y="0"/>
                </a:lnTo>
                <a:close/>
              </a:path>
            </a:pathLst>
          </a:custGeom>
          <a:blipFill>
            <a:blip r:embed="rId6"/>
            <a:stretch>
              <a:fillRect/>
            </a:stretch>
          </a:blipFill>
        </p:spPr>
      </p:sp>
    </p:spTree>
  </p:cSld>
  <p:clrMapOvr>
    <a:masterClrMapping/>
  </p:clrMapOvr>
  <p:transition>
    <p:circl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229" y="-1351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1139743" y="3274134"/>
            <a:ext cx="5448607" cy="2209163"/>
          </a:xfrm>
          <a:custGeom>
            <a:avLst/>
            <a:gdLst/>
            <a:ahLst/>
            <a:cxnLst/>
            <a:rect l="l" t="t" r="r" b="b"/>
            <a:pathLst>
              <a:path w="5448607" h="2209163">
                <a:moveTo>
                  <a:pt x="0" y="0"/>
                </a:moveTo>
                <a:lnTo>
                  <a:pt x="5448608" y="0"/>
                </a:lnTo>
                <a:lnTo>
                  <a:pt x="5448608" y="2209163"/>
                </a:lnTo>
                <a:lnTo>
                  <a:pt x="0" y="2209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TextBox 4"/>
          <p:cNvSpPr txBox="1"/>
          <p:nvPr/>
        </p:nvSpPr>
        <p:spPr>
          <a:xfrm>
            <a:off x="1692752" y="3812320"/>
            <a:ext cx="4167481" cy="1102866"/>
          </a:xfrm>
          <a:prstGeom prst="rect">
            <a:avLst/>
          </a:prstGeom>
        </p:spPr>
        <p:txBody>
          <a:bodyPr wrap="square" lIns="0" tIns="0" rIns="0" bIns="0" rtlCol="0" anchor="t">
            <a:spAutoFit/>
          </a:bodyPr>
          <a:lstStyle/>
          <a:p>
            <a:pPr algn="ctr">
              <a:lnSpc>
                <a:spcPts val="4319"/>
              </a:lnSpc>
            </a:pPr>
            <a:r>
              <a:rPr lang="en-US" sz="3999" spc="215" dirty="0">
                <a:solidFill>
                  <a:srgbClr val="F9D252"/>
                </a:solidFill>
                <a:latin typeface="Montserrat Classic Bold"/>
              </a:rPr>
              <a:t>HARSH MEHLAWAT</a:t>
            </a:r>
          </a:p>
        </p:txBody>
      </p:sp>
      <p:sp>
        <p:nvSpPr>
          <p:cNvPr id="5" name="Freeform 5"/>
          <p:cNvSpPr/>
          <p:nvPr/>
        </p:nvSpPr>
        <p:spPr>
          <a:xfrm rot="1449806">
            <a:off x="13789251" y="-1177136"/>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687941"/>
            <a:ext cx="2494611" cy="2190722"/>
          </a:xfrm>
          <a:custGeom>
            <a:avLst/>
            <a:gdLst/>
            <a:ahLst/>
            <a:cxnLst/>
            <a:rect l="l" t="t" r="r" b="b"/>
            <a:pathLst>
              <a:path w="2494611" h="2190722">
                <a:moveTo>
                  <a:pt x="0" y="0"/>
                </a:moveTo>
                <a:lnTo>
                  <a:pt x="2494611" y="0"/>
                </a:lnTo>
                <a:lnTo>
                  <a:pt x="2494611" y="2190722"/>
                </a:lnTo>
                <a:lnTo>
                  <a:pt x="0" y="2190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523311" y="1083416"/>
            <a:ext cx="10048930" cy="1131570"/>
          </a:xfrm>
          <a:prstGeom prst="rect">
            <a:avLst/>
          </a:prstGeom>
        </p:spPr>
        <p:txBody>
          <a:bodyPr lIns="0" tIns="0" rIns="0" bIns="0" rtlCol="0" anchor="t">
            <a:spAutoFit/>
          </a:bodyPr>
          <a:lstStyle/>
          <a:p>
            <a:pPr algn="ctr">
              <a:lnSpc>
                <a:spcPts val="8640"/>
              </a:lnSpc>
            </a:pPr>
            <a:r>
              <a:rPr lang="en-US" sz="8000" spc="432">
                <a:solidFill>
                  <a:srgbClr val="FFFFFF"/>
                </a:solidFill>
                <a:latin typeface="Montserrat Classic Bold"/>
              </a:rPr>
              <a:t>TEAM MEMBERS</a:t>
            </a:r>
          </a:p>
        </p:txBody>
      </p:sp>
      <p:sp>
        <p:nvSpPr>
          <p:cNvPr id="8" name="Freeform 8"/>
          <p:cNvSpPr/>
          <p:nvPr/>
        </p:nvSpPr>
        <p:spPr>
          <a:xfrm>
            <a:off x="6392467" y="5529350"/>
            <a:ext cx="5448607" cy="2209163"/>
          </a:xfrm>
          <a:custGeom>
            <a:avLst/>
            <a:gdLst/>
            <a:ahLst/>
            <a:cxnLst/>
            <a:rect l="l" t="t" r="r" b="b"/>
            <a:pathLst>
              <a:path w="5448607" h="2209163">
                <a:moveTo>
                  <a:pt x="0" y="0"/>
                </a:moveTo>
                <a:lnTo>
                  <a:pt x="5448608" y="0"/>
                </a:lnTo>
                <a:lnTo>
                  <a:pt x="5448608" y="2209163"/>
                </a:lnTo>
                <a:lnTo>
                  <a:pt x="0" y="2209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9" name="TextBox 9"/>
          <p:cNvSpPr txBox="1"/>
          <p:nvPr/>
        </p:nvSpPr>
        <p:spPr>
          <a:xfrm>
            <a:off x="7060259" y="6082498"/>
            <a:ext cx="4167481" cy="1102866"/>
          </a:xfrm>
          <a:prstGeom prst="rect">
            <a:avLst/>
          </a:prstGeom>
        </p:spPr>
        <p:txBody>
          <a:bodyPr lIns="0" tIns="0" rIns="0" bIns="0" rtlCol="0" anchor="t">
            <a:spAutoFit/>
          </a:bodyPr>
          <a:lstStyle/>
          <a:p>
            <a:pPr algn="ctr">
              <a:lnSpc>
                <a:spcPts val="4319"/>
              </a:lnSpc>
            </a:pPr>
            <a:r>
              <a:rPr lang="en-US" sz="3999" spc="215" dirty="0">
                <a:solidFill>
                  <a:srgbClr val="F9D252"/>
                </a:solidFill>
                <a:latin typeface="Montserrat Classic Bold"/>
              </a:rPr>
              <a:t>BHAVISHYA CHAWLA</a:t>
            </a:r>
          </a:p>
        </p:txBody>
      </p:sp>
      <p:sp>
        <p:nvSpPr>
          <p:cNvPr id="10" name="Freeform 10"/>
          <p:cNvSpPr/>
          <p:nvPr/>
        </p:nvSpPr>
        <p:spPr>
          <a:xfrm>
            <a:off x="11747696" y="2909253"/>
            <a:ext cx="5448607" cy="2209163"/>
          </a:xfrm>
          <a:custGeom>
            <a:avLst/>
            <a:gdLst/>
            <a:ahLst/>
            <a:cxnLst/>
            <a:rect l="l" t="t" r="r" b="b"/>
            <a:pathLst>
              <a:path w="5448607" h="2209163">
                <a:moveTo>
                  <a:pt x="0" y="0"/>
                </a:moveTo>
                <a:lnTo>
                  <a:pt x="5448607" y="0"/>
                </a:lnTo>
                <a:lnTo>
                  <a:pt x="5448607" y="2209163"/>
                </a:lnTo>
                <a:lnTo>
                  <a:pt x="0" y="2209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1" name="TextBox 11"/>
          <p:cNvSpPr txBox="1"/>
          <p:nvPr/>
        </p:nvSpPr>
        <p:spPr>
          <a:xfrm>
            <a:off x="12369538" y="3532118"/>
            <a:ext cx="4428814" cy="1102866"/>
          </a:xfrm>
          <a:prstGeom prst="rect">
            <a:avLst/>
          </a:prstGeom>
        </p:spPr>
        <p:txBody>
          <a:bodyPr lIns="0" tIns="0" rIns="0" bIns="0" rtlCol="0" anchor="t">
            <a:spAutoFit/>
          </a:bodyPr>
          <a:lstStyle/>
          <a:p>
            <a:pPr algn="ctr">
              <a:lnSpc>
                <a:spcPts val="4319"/>
              </a:lnSpc>
            </a:pPr>
            <a:r>
              <a:rPr lang="en-US" sz="3999" spc="215" dirty="0">
                <a:solidFill>
                  <a:srgbClr val="F9D252"/>
                </a:solidFill>
                <a:latin typeface="Montserrat Classic Bold"/>
              </a:rPr>
              <a:t>ANANYA SEHGAL</a:t>
            </a:r>
          </a:p>
        </p:txBody>
      </p:sp>
      <p:sp>
        <p:nvSpPr>
          <p:cNvPr id="13" name="TextBox 13"/>
          <p:cNvSpPr txBox="1"/>
          <p:nvPr/>
        </p:nvSpPr>
        <p:spPr>
          <a:xfrm>
            <a:off x="3552316" y="6684720"/>
            <a:ext cx="4167481" cy="551433"/>
          </a:xfrm>
          <a:prstGeom prst="rect">
            <a:avLst/>
          </a:prstGeom>
        </p:spPr>
        <p:txBody>
          <a:bodyPr lIns="0" tIns="0" rIns="0" bIns="0" rtlCol="0" anchor="t">
            <a:spAutoFit/>
          </a:bodyPr>
          <a:lstStyle/>
          <a:p>
            <a:pPr algn="ctr">
              <a:lnSpc>
                <a:spcPts val="4319"/>
              </a:lnSpc>
            </a:pPr>
            <a:endParaRPr lang="en-US" sz="3999" spc="215" dirty="0">
              <a:solidFill>
                <a:srgbClr val="F9D252"/>
              </a:solidFill>
              <a:latin typeface="Montserrat Classic Bold"/>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2710956" y="1341260"/>
            <a:ext cx="13289873" cy="7375880"/>
          </a:xfrm>
          <a:custGeom>
            <a:avLst/>
            <a:gdLst/>
            <a:ahLst/>
            <a:cxnLst/>
            <a:rect l="l" t="t" r="r" b="b"/>
            <a:pathLst>
              <a:path w="13289873" h="7375880">
                <a:moveTo>
                  <a:pt x="0" y="0"/>
                </a:moveTo>
                <a:lnTo>
                  <a:pt x="13289873" y="0"/>
                </a:lnTo>
                <a:lnTo>
                  <a:pt x="13289873" y="7375880"/>
                </a:lnTo>
                <a:lnTo>
                  <a:pt x="0" y="7375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85461">
            <a:off x="15081452" y="919540"/>
            <a:ext cx="4355697" cy="768187"/>
          </a:xfrm>
          <a:custGeom>
            <a:avLst/>
            <a:gdLst/>
            <a:ahLst/>
            <a:cxnLst/>
            <a:rect l="l" t="t" r="r" b="b"/>
            <a:pathLst>
              <a:path w="4355697" h="768187">
                <a:moveTo>
                  <a:pt x="0" y="0"/>
                </a:moveTo>
                <a:lnTo>
                  <a:pt x="4355696" y="0"/>
                </a:lnTo>
                <a:lnTo>
                  <a:pt x="4355696" y="768187"/>
                </a:lnTo>
                <a:lnTo>
                  <a:pt x="0" y="768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67984">
            <a:off x="-467927" y="6944082"/>
            <a:ext cx="2263580" cy="2441116"/>
          </a:xfrm>
          <a:custGeom>
            <a:avLst/>
            <a:gdLst/>
            <a:ahLst/>
            <a:cxnLst/>
            <a:rect l="l" t="t" r="r" b="b"/>
            <a:pathLst>
              <a:path w="2263580" h="2441116">
                <a:moveTo>
                  <a:pt x="0" y="0"/>
                </a:moveTo>
                <a:lnTo>
                  <a:pt x="2263580" y="0"/>
                </a:lnTo>
                <a:lnTo>
                  <a:pt x="2263580" y="2441116"/>
                </a:lnTo>
                <a:lnTo>
                  <a:pt x="0" y="24411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4460009" y="3165051"/>
            <a:ext cx="9367983" cy="715373"/>
          </a:xfrm>
          <a:custGeom>
            <a:avLst/>
            <a:gdLst/>
            <a:ahLst/>
            <a:cxnLst/>
            <a:rect l="l" t="t" r="r" b="b"/>
            <a:pathLst>
              <a:path w="9367983" h="715373">
                <a:moveTo>
                  <a:pt x="0" y="0"/>
                </a:moveTo>
                <a:lnTo>
                  <a:pt x="9367982" y="0"/>
                </a:lnTo>
                <a:lnTo>
                  <a:pt x="9367982" y="715373"/>
                </a:lnTo>
                <a:lnTo>
                  <a:pt x="0" y="715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3647662" y="4677838"/>
            <a:ext cx="10992677" cy="3267075"/>
          </a:xfrm>
          <a:prstGeom prst="rect">
            <a:avLst/>
          </a:prstGeom>
        </p:spPr>
        <p:txBody>
          <a:bodyPr lIns="0" tIns="0" rIns="0" bIns="0" rtlCol="0" anchor="t">
            <a:spAutoFit/>
          </a:bodyPr>
          <a:lstStyle/>
          <a:p>
            <a:pPr algn="l">
              <a:lnSpc>
                <a:spcPts val="3720"/>
              </a:lnSpc>
            </a:pPr>
            <a:r>
              <a:rPr lang="en-US" sz="3100">
                <a:solidFill>
                  <a:srgbClr val="2F2D30"/>
                </a:solidFill>
                <a:latin typeface="Montserrat Classic"/>
              </a:rPr>
              <a:t>The objective of this project is to create a robust sign language classification system capable of accurately recognizing and translating a wide range of sign language gestures in real-time. The system should be user-friendly, efficient, and accessible, bridging the communication gap between individuals who use sign language and those who do not.</a:t>
            </a:r>
          </a:p>
        </p:txBody>
      </p:sp>
      <p:sp>
        <p:nvSpPr>
          <p:cNvPr id="8" name="TextBox 8"/>
          <p:cNvSpPr txBox="1"/>
          <p:nvPr/>
        </p:nvSpPr>
        <p:spPr>
          <a:xfrm>
            <a:off x="3466536" y="2894765"/>
            <a:ext cx="10799989" cy="588197"/>
          </a:xfrm>
          <a:prstGeom prst="rect">
            <a:avLst/>
          </a:prstGeom>
        </p:spPr>
        <p:txBody>
          <a:bodyPr lIns="0" tIns="0" rIns="0" bIns="0" rtlCol="0" anchor="t">
            <a:spAutoFit/>
          </a:bodyPr>
          <a:lstStyle/>
          <a:p>
            <a:pPr algn="ctr">
              <a:lnSpc>
                <a:spcPts val="4558"/>
              </a:lnSpc>
            </a:pPr>
            <a:r>
              <a:rPr lang="en-US" sz="4220" spc="227">
                <a:solidFill>
                  <a:srgbClr val="2F2D30"/>
                </a:solidFill>
                <a:latin typeface="Montserrat Classic Bold"/>
              </a:rPr>
              <a:t>OBJECTIVE/PROBLEM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2236569" y="2727096"/>
            <a:ext cx="14195298" cy="7127338"/>
          </a:xfrm>
          <a:custGeom>
            <a:avLst/>
            <a:gdLst/>
            <a:ahLst/>
            <a:cxnLst/>
            <a:rect l="l" t="t" r="r" b="b"/>
            <a:pathLst>
              <a:path w="14195298" h="7127338">
                <a:moveTo>
                  <a:pt x="0" y="0"/>
                </a:moveTo>
                <a:lnTo>
                  <a:pt x="14195298" y="0"/>
                </a:lnTo>
                <a:lnTo>
                  <a:pt x="14195298" y="7127338"/>
                </a:lnTo>
                <a:lnTo>
                  <a:pt x="0" y="7127338"/>
                </a:lnTo>
                <a:lnTo>
                  <a:pt x="0" y="0"/>
                </a:lnTo>
                <a:close/>
              </a:path>
            </a:pathLst>
          </a:custGeom>
          <a:blipFill>
            <a:blip r:embed="rId3"/>
            <a:stretch>
              <a:fillRect t="-29556" r="-1384" b="-48641"/>
            </a:stretch>
          </a:blipFill>
        </p:spPr>
      </p:sp>
      <p:sp>
        <p:nvSpPr>
          <p:cNvPr id="4" name="Freeform 4"/>
          <p:cNvSpPr/>
          <p:nvPr/>
        </p:nvSpPr>
        <p:spPr>
          <a:xfrm>
            <a:off x="15485106" y="7579314"/>
            <a:ext cx="2892290" cy="673115"/>
          </a:xfrm>
          <a:custGeom>
            <a:avLst/>
            <a:gdLst/>
            <a:ahLst/>
            <a:cxnLst/>
            <a:rect l="l" t="t" r="r" b="b"/>
            <a:pathLst>
              <a:path w="2892290" h="673115">
                <a:moveTo>
                  <a:pt x="0" y="0"/>
                </a:moveTo>
                <a:lnTo>
                  <a:pt x="2892290" y="0"/>
                </a:lnTo>
                <a:lnTo>
                  <a:pt x="2892290" y="673115"/>
                </a:lnTo>
                <a:lnTo>
                  <a:pt x="0" y="6731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72152" y="3175091"/>
            <a:ext cx="2276613" cy="529830"/>
          </a:xfrm>
          <a:custGeom>
            <a:avLst/>
            <a:gdLst/>
            <a:ahLst/>
            <a:cxnLst/>
            <a:rect l="l" t="t" r="r" b="b"/>
            <a:pathLst>
              <a:path w="2276613" h="529830">
                <a:moveTo>
                  <a:pt x="0" y="0"/>
                </a:moveTo>
                <a:lnTo>
                  <a:pt x="2276613" y="0"/>
                </a:lnTo>
                <a:lnTo>
                  <a:pt x="2276613" y="529830"/>
                </a:lnTo>
                <a:lnTo>
                  <a:pt x="0" y="5298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425053">
            <a:off x="-94399" y="7271358"/>
            <a:ext cx="2246198" cy="1513742"/>
          </a:xfrm>
          <a:custGeom>
            <a:avLst/>
            <a:gdLst/>
            <a:ahLst/>
            <a:cxnLst/>
            <a:rect l="l" t="t" r="r" b="b"/>
            <a:pathLst>
              <a:path w="2246198" h="1513742">
                <a:moveTo>
                  <a:pt x="0" y="0"/>
                </a:moveTo>
                <a:lnTo>
                  <a:pt x="2246198" y="0"/>
                </a:lnTo>
                <a:lnTo>
                  <a:pt x="2246198" y="1513742"/>
                </a:lnTo>
                <a:lnTo>
                  <a:pt x="0" y="15137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736730">
            <a:off x="16451629" y="2709482"/>
            <a:ext cx="3196273" cy="4114800"/>
          </a:xfrm>
          <a:custGeom>
            <a:avLst/>
            <a:gdLst/>
            <a:ahLst/>
            <a:cxnLst/>
            <a:rect l="l" t="t" r="r" b="b"/>
            <a:pathLst>
              <a:path w="3196273" h="4114800">
                <a:moveTo>
                  <a:pt x="0" y="0"/>
                </a:moveTo>
                <a:lnTo>
                  <a:pt x="3196272" y="0"/>
                </a:lnTo>
                <a:lnTo>
                  <a:pt x="319627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3448865" y="446757"/>
            <a:ext cx="11235520" cy="2993249"/>
          </a:xfrm>
          <a:prstGeom prst="rect">
            <a:avLst/>
          </a:prstGeom>
        </p:spPr>
        <p:txBody>
          <a:bodyPr lIns="0" tIns="0" rIns="0" bIns="0" rtlCol="0" anchor="t">
            <a:spAutoFit/>
          </a:bodyPr>
          <a:lstStyle/>
          <a:p>
            <a:pPr algn="ctr">
              <a:lnSpc>
                <a:spcPts val="7783"/>
              </a:lnSpc>
            </a:pPr>
            <a:r>
              <a:rPr lang="en-US" sz="7207">
                <a:solidFill>
                  <a:srgbClr val="FFFFFF"/>
                </a:solidFill>
                <a:latin typeface="Montserrat Classic Bold"/>
              </a:rPr>
              <a:t>EXISTING WORK WITH LIMITATIONS</a:t>
            </a:r>
          </a:p>
          <a:p>
            <a:pPr algn="ctr">
              <a:lnSpc>
                <a:spcPts val="7783"/>
              </a:lnSpc>
            </a:pPr>
            <a:endParaRPr lang="en-US" sz="7207">
              <a:solidFill>
                <a:srgbClr val="FFFFFF"/>
              </a:solidFill>
              <a:latin typeface="Montserrat Classic Bold"/>
            </a:endParaRPr>
          </a:p>
        </p:txBody>
      </p:sp>
      <p:sp>
        <p:nvSpPr>
          <p:cNvPr id="9" name="TextBox 9"/>
          <p:cNvSpPr txBox="1"/>
          <p:nvPr/>
        </p:nvSpPr>
        <p:spPr>
          <a:xfrm>
            <a:off x="3474055" y="2702771"/>
            <a:ext cx="10876955" cy="1417320"/>
          </a:xfrm>
          <a:prstGeom prst="rect">
            <a:avLst/>
          </a:prstGeom>
        </p:spPr>
        <p:txBody>
          <a:bodyPr lIns="0" tIns="0" rIns="0" bIns="0" rtlCol="0" anchor="t">
            <a:spAutoFit/>
          </a:bodyPr>
          <a:lstStyle/>
          <a:p>
            <a:pPr algn="l">
              <a:lnSpc>
                <a:spcPts val="3779"/>
              </a:lnSpc>
            </a:pPr>
            <a:r>
              <a:rPr lang="en-US" sz="2700">
                <a:solidFill>
                  <a:srgbClr val="000000"/>
                </a:solidFill>
                <a:latin typeface="Lato"/>
              </a:rPr>
              <a:t>1.Accuracy and Reliability: Despite advancements in technology, sign language interpretation may not always be 100% accurate, leading to potential misunderstandings or miscommunications between users. </a:t>
            </a:r>
          </a:p>
        </p:txBody>
      </p:sp>
      <p:sp>
        <p:nvSpPr>
          <p:cNvPr id="10" name="TextBox 10"/>
          <p:cNvSpPr txBox="1"/>
          <p:nvPr/>
        </p:nvSpPr>
        <p:spPr>
          <a:xfrm>
            <a:off x="3448865" y="4601030"/>
            <a:ext cx="11210435" cy="3322320"/>
          </a:xfrm>
          <a:prstGeom prst="rect">
            <a:avLst/>
          </a:prstGeom>
        </p:spPr>
        <p:txBody>
          <a:bodyPr lIns="0" tIns="0" rIns="0" bIns="0" rtlCol="0" anchor="t">
            <a:spAutoFit/>
          </a:bodyPr>
          <a:lstStyle/>
          <a:p>
            <a:pPr algn="l">
              <a:lnSpc>
                <a:spcPts val="3779"/>
              </a:lnSpc>
            </a:pPr>
            <a:r>
              <a:rPr lang="en-US" sz="2700">
                <a:solidFill>
                  <a:srgbClr val="000000"/>
                </a:solidFill>
                <a:latin typeface="Lato"/>
              </a:rPr>
              <a:t>2.Technological Constraints: The performance of the software may be impacted by technological constraints such as hardware limitations, processing power, and network connectivity issues. Real-time processing of video streams and complex algorithms may require significant computational resources, limiting the software's functionality on certain devices or network conditions.</a:t>
            </a:r>
          </a:p>
          <a:p>
            <a:pPr algn="l">
              <a:lnSpc>
                <a:spcPts val="3779"/>
              </a:lnSpc>
            </a:pPr>
            <a:endParaRPr lang="en-US" sz="2700">
              <a:solidFill>
                <a:srgbClr val="000000"/>
              </a:solidFill>
              <a:latin typeface="Lato"/>
            </a:endParaRPr>
          </a:p>
        </p:txBody>
      </p:sp>
      <p:sp>
        <p:nvSpPr>
          <p:cNvPr id="11" name="TextBox 11"/>
          <p:cNvSpPr txBox="1"/>
          <p:nvPr/>
        </p:nvSpPr>
        <p:spPr>
          <a:xfrm>
            <a:off x="3307315" y="8180597"/>
            <a:ext cx="11210435" cy="1417320"/>
          </a:xfrm>
          <a:prstGeom prst="rect">
            <a:avLst/>
          </a:prstGeom>
        </p:spPr>
        <p:txBody>
          <a:bodyPr lIns="0" tIns="0" rIns="0" bIns="0" rtlCol="0" anchor="t">
            <a:spAutoFit/>
          </a:bodyPr>
          <a:lstStyle/>
          <a:p>
            <a:pPr algn="l">
              <a:lnSpc>
                <a:spcPts val="3779"/>
              </a:lnSpc>
            </a:pPr>
            <a:r>
              <a:rPr lang="en-US" sz="2700">
                <a:solidFill>
                  <a:srgbClr val="000000"/>
                </a:solidFill>
                <a:latin typeface="Lato"/>
              </a:rPr>
              <a:t>3.Dependency on External Factors: The effectiveness of the software may depend on external factors such as lighting conditions, background noise, and the quality of video input. </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2710956" y="1341260"/>
            <a:ext cx="13289873" cy="7375880"/>
          </a:xfrm>
          <a:custGeom>
            <a:avLst/>
            <a:gdLst/>
            <a:ahLst/>
            <a:cxnLst/>
            <a:rect l="l" t="t" r="r" b="b"/>
            <a:pathLst>
              <a:path w="13289873" h="7375880">
                <a:moveTo>
                  <a:pt x="0" y="0"/>
                </a:moveTo>
                <a:lnTo>
                  <a:pt x="13289873" y="0"/>
                </a:lnTo>
                <a:lnTo>
                  <a:pt x="13289873" y="7375880"/>
                </a:lnTo>
                <a:lnTo>
                  <a:pt x="0" y="73758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85461">
            <a:off x="15081452" y="919540"/>
            <a:ext cx="4355697" cy="768187"/>
          </a:xfrm>
          <a:custGeom>
            <a:avLst/>
            <a:gdLst/>
            <a:ahLst/>
            <a:cxnLst/>
            <a:rect l="l" t="t" r="r" b="b"/>
            <a:pathLst>
              <a:path w="4355697" h="768187">
                <a:moveTo>
                  <a:pt x="0" y="0"/>
                </a:moveTo>
                <a:lnTo>
                  <a:pt x="4355696" y="0"/>
                </a:lnTo>
                <a:lnTo>
                  <a:pt x="4355696" y="768187"/>
                </a:lnTo>
                <a:lnTo>
                  <a:pt x="0" y="768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467984">
            <a:off x="-467927" y="6944082"/>
            <a:ext cx="2263580" cy="2441116"/>
          </a:xfrm>
          <a:custGeom>
            <a:avLst/>
            <a:gdLst/>
            <a:ahLst/>
            <a:cxnLst/>
            <a:rect l="l" t="t" r="r" b="b"/>
            <a:pathLst>
              <a:path w="2263580" h="2441116">
                <a:moveTo>
                  <a:pt x="0" y="0"/>
                </a:moveTo>
                <a:lnTo>
                  <a:pt x="2263580" y="0"/>
                </a:lnTo>
                <a:lnTo>
                  <a:pt x="2263580" y="2441116"/>
                </a:lnTo>
                <a:lnTo>
                  <a:pt x="0" y="24411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4460009" y="3165051"/>
            <a:ext cx="9367983" cy="715373"/>
          </a:xfrm>
          <a:custGeom>
            <a:avLst/>
            <a:gdLst/>
            <a:ahLst/>
            <a:cxnLst/>
            <a:rect l="l" t="t" r="r" b="b"/>
            <a:pathLst>
              <a:path w="9367983" h="715373">
                <a:moveTo>
                  <a:pt x="0" y="0"/>
                </a:moveTo>
                <a:lnTo>
                  <a:pt x="9367982" y="0"/>
                </a:lnTo>
                <a:lnTo>
                  <a:pt x="9367982" y="715373"/>
                </a:lnTo>
                <a:lnTo>
                  <a:pt x="0" y="715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3844502" y="4468940"/>
            <a:ext cx="10598997" cy="3695700"/>
          </a:xfrm>
          <a:prstGeom prst="rect">
            <a:avLst/>
          </a:prstGeom>
        </p:spPr>
        <p:txBody>
          <a:bodyPr lIns="0" tIns="0" rIns="0" bIns="0" rtlCol="0" anchor="t">
            <a:spAutoFit/>
          </a:bodyPr>
          <a:lstStyle/>
          <a:p>
            <a:pPr algn="l">
              <a:lnSpc>
                <a:spcPts val="3240"/>
              </a:lnSpc>
            </a:pPr>
            <a:r>
              <a:rPr lang="en-US" sz="2700">
                <a:solidFill>
                  <a:srgbClr val="000000"/>
                </a:solidFill>
                <a:latin typeface="Lato"/>
              </a:rPr>
              <a:t>The learning aids for hearing and speech disabled people exist but the usage of these aids are limited. The proposed system would be a real time system wherein live sign gestures would be processed using image processing.Then classifiers would be used to differentiate various signs and the translated output would be displaying text . Machine Learning algorithms will be used to train on the data set. The purpose of the system is to improve the existing system in this area in terms of response time and accuracy with the use of efficient algorithms, high quality data sets.</a:t>
            </a:r>
          </a:p>
        </p:txBody>
      </p:sp>
      <p:sp>
        <p:nvSpPr>
          <p:cNvPr id="8" name="TextBox 8"/>
          <p:cNvSpPr txBox="1"/>
          <p:nvPr/>
        </p:nvSpPr>
        <p:spPr>
          <a:xfrm>
            <a:off x="3347748" y="2802263"/>
            <a:ext cx="11592504" cy="1078162"/>
          </a:xfrm>
          <a:prstGeom prst="rect">
            <a:avLst/>
          </a:prstGeom>
        </p:spPr>
        <p:txBody>
          <a:bodyPr lIns="0" tIns="0" rIns="0" bIns="0" rtlCol="0" anchor="t">
            <a:spAutoFit/>
          </a:bodyPr>
          <a:lstStyle/>
          <a:p>
            <a:pPr algn="ctr">
              <a:lnSpc>
                <a:spcPts val="8230"/>
              </a:lnSpc>
            </a:pPr>
            <a:r>
              <a:rPr lang="en-US" sz="7620" spc="411">
                <a:solidFill>
                  <a:srgbClr val="000000"/>
                </a:solidFill>
                <a:latin typeface="Montserrat Classic Bold"/>
              </a:rPr>
              <a:t>PROPOSED WORK</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14803191" y="7391465"/>
            <a:ext cx="3929731" cy="3200944"/>
          </a:xfrm>
          <a:custGeom>
            <a:avLst/>
            <a:gdLst/>
            <a:ahLst/>
            <a:cxnLst/>
            <a:rect l="l" t="t" r="r" b="b"/>
            <a:pathLst>
              <a:path w="3929731" h="3200944">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611420">
            <a:off x="-879003" y="-455609"/>
            <a:ext cx="3256100" cy="2989692"/>
          </a:xfrm>
          <a:custGeom>
            <a:avLst/>
            <a:gdLst/>
            <a:ahLst/>
            <a:cxnLst/>
            <a:rect l="l" t="t" r="r" b="b"/>
            <a:pathLst>
              <a:path w="3256100" h="2989692">
                <a:moveTo>
                  <a:pt x="0" y="0"/>
                </a:moveTo>
                <a:lnTo>
                  <a:pt x="3256101" y="0"/>
                </a:lnTo>
                <a:lnTo>
                  <a:pt x="3256101" y="2989692"/>
                </a:lnTo>
                <a:lnTo>
                  <a:pt x="0" y="2989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541303">
            <a:off x="14924277" y="-2324622"/>
            <a:ext cx="6727447" cy="5045585"/>
          </a:xfrm>
          <a:custGeom>
            <a:avLst/>
            <a:gdLst/>
            <a:ahLst/>
            <a:cxnLst/>
            <a:rect l="l" t="t" r="r" b="b"/>
            <a:pathLst>
              <a:path w="6727447" h="5045585">
                <a:moveTo>
                  <a:pt x="0" y="0"/>
                </a:moveTo>
                <a:lnTo>
                  <a:pt x="6727446" y="0"/>
                </a:lnTo>
                <a:lnTo>
                  <a:pt x="6727446" y="5045585"/>
                </a:lnTo>
                <a:lnTo>
                  <a:pt x="0" y="5045585"/>
                </a:lnTo>
                <a:lnTo>
                  <a:pt x="0" y="0"/>
                </a:lnTo>
                <a:close/>
              </a:path>
            </a:pathLst>
          </a:custGeom>
          <a:blipFill>
            <a:blip r:embed="rId7"/>
            <a:stretch>
              <a:fillRect/>
            </a:stretch>
          </a:blipFill>
        </p:spPr>
      </p:sp>
      <p:sp>
        <p:nvSpPr>
          <p:cNvPr id="6" name="TextBox 6"/>
          <p:cNvSpPr txBox="1"/>
          <p:nvPr/>
        </p:nvSpPr>
        <p:spPr>
          <a:xfrm>
            <a:off x="4393661" y="283895"/>
            <a:ext cx="9500677" cy="1131570"/>
          </a:xfrm>
          <a:prstGeom prst="rect">
            <a:avLst/>
          </a:prstGeom>
        </p:spPr>
        <p:txBody>
          <a:bodyPr lIns="0" tIns="0" rIns="0" bIns="0" rtlCol="0" anchor="t">
            <a:spAutoFit/>
          </a:bodyPr>
          <a:lstStyle/>
          <a:p>
            <a:pPr algn="ctr">
              <a:lnSpc>
                <a:spcPts val="8640"/>
              </a:lnSpc>
            </a:pPr>
            <a:r>
              <a:rPr lang="en-US" sz="8000" spc="432">
                <a:solidFill>
                  <a:srgbClr val="FFFFFF"/>
                </a:solidFill>
                <a:latin typeface="Montserrat Classic Bold"/>
              </a:rPr>
              <a:t>METHODOLOGY</a:t>
            </a:r>
          </a:p>
        </p:txBody>
      </p:sp>
      <p:sp>
        <p:nvSpPr>
          <p:cNvPr id="7" name="TextBox 7"/>
          <p:cNvSpPr txBox="1"/>
          <p:nvPr/>
        </p:nvSpPr>
        <p:spPr>
          <a:xfrm>
            <a:off x="1162899" y="1625909"/>
            <a:ext cx="6957642" cy="544465"/>
          </a:xfrm>
          <a:prstGeom prst="rect">
            <a:avLst/>
          </a:prstGeom>
        </p:spPr>
        <p:txBody>
          <a:bodyPr lIns="0" tIns="0" rIns="0" bIns="0" rtlCol="0" anchor="t">
            <a:spAutoFit/>
          </a:bodyPr>
          <a:lstStyle/>
          <a:p>
            <a:pPr algn="l">
              <a:lnSpc>
                <a:spcPts val="4137"/>
              </a:lnSpc>
            </a:pPr>
            <a:r>
              <a:rPr lang="en-US" sz="3831" spc="206">
                <a:solidFill>
                  <a:srgbClr val="FFFFFF"/>
                </a:solidFill>
                <a:latin typeface="Montserrat Classic"/>
              </a:rPr>
              <a:t>Data Collection:</a:t>
            </a:r>
          </a:p>
        </p:txBody>
      </p:sp>
      <p:sp>
        <p:nvSpPr>
          <p:cNvPr id="8" name="TextBox 8"/>
          <p:cNvSpPr txBox="1"/>
          <p:nvPr/>
        </p:nvSpPr>
        <p:spPr>
          <a:xfrm>
            <a:off x="5589370" y="1712031"/>
            <a:ext cx="8921173" cy="458343"/>
          </a:xfrm>
          <a:prstGeom prst="rect">
            <a:avLst/>
          </a:prstGeom>
        </p:spPr>
        <p:txBody>
          <a:bodyPr lIns="0" tIns="0" rIns="0" bIns="0" rtlCol="0" anchor="t">
            <a:spAutoFit/>
          </a:bodyPr>
          <a:lstStyle/>
          <a:p>
            <a:pPr algn="l">
              <a:lnSpc>
                <a:spcPts val="3456"/>
              </a:lnSpc>
            </a:pPr>
            <a:r>
              <a:rPr lang="en-US" sz="3200" spc="172">
                <a:solidFill>
                  <a:srgbClr val="FFFFFF"/>
                </a:solidFill>
                <a:latin typeface="Lato"/>
              </a:rPr>
              <a:t> Gather a dataset of sign language gestures.</a:t>
            </a:r>
          </a:p>
        </p:txBody>
      </p:sp>
      <p:sp>
        <p:nvSpPr>
          <p:cNvPr id="9" name="TextBox 9"/>
          <p:cNvSpPr txBox="1"/>
          <p:nvPr/>
        </p:nvSpPr>
        <p:spPr>
          <a:xfrm>
            <a:off x="1142560" y="2332299"/>
            <a:ext cx="6957642" cy="544465"/>
          </a:xfrm>
          <a:prstGeom prst="rect">
            <a:avLst/>
          </a:prstGeom>
        </p:spPr>
        <p:txBody>
          <a:bodyPr lIns="0" tIns="0" rIns="0" bIns="0" rtlCol="0" anchor="t">
            <a:spAutoFit/>
          </a:bodyPr>
          <a:lstStyle/>
          <a:p>
            <a:pPr algn="l">
              <a:lnSpc>
                <a:spcPts val="4137"/>
              </a:lnSpc>
            </a:pPr>
            <a:r>
              <a:rPr lang="en-US" sz="3831" spc="206">
                <a:solidFill>
                  <a:srgbClr val="FFFFFF"/>
                </a:solidFill>
                <a:latin typeface="Montserrat Classic"/>
              </a:rPr>
              <a:t>Data Preprocessing: </a:t>
            </a:r>
          </a:p>
        </p:txBody>
      </p:sp>
      <p:sp>
        <p:nvSpPr>
          <p:cNvPr id="10" name="TextBox 10"/>
          <p:cNvSpPr txBox="1"/>
          <p:nvPr/>
        </p:nvSpPr>
        <p:spPr>
          <a:xfrm>
            <a:off x="6567573" y="2452679"/>
            <a:ext cx="11091856" cy="1334643"/>
          </a:xfrm>
          <a:prstGeom prst="rect">
            <a:avLst/>
          </a:prstGeom>
        </p:spPr>
        <p:txBody>
          <a:bodyPr lIns="0" tIns="0" rIns="0" bIns="0" rtlCol="0" anchor="t">
            <a:spAutoFit/>
          </a:bodyPr>
          <a:lstStyle/>
          <a:p>
            <a:pPr algn="l">
              <a:lnSpc>
                <a:spcPts val="3456"/>
              </a:lnSpc>
            </a:pPr>
            <a:r>
              <a:rPr lang="en-US" sz="3200" spc="172">
                <a:solidFill>
                  <a:srgbClr val="FFFFFF"/>
                </a:solidFill>
                <a:latin typeface="Lato"/>
              </a:rPr>
              <a:t> Clean the data by removing noise, standardizing hand positions, and normalizing the images to a consistent format.</a:t>
            </a:r>
          </a:p>
        </p:txBody>
      </p:sp>
      <p:sp>
        <p:nvSpPr>
          <p:cNvPr id="11" name="TextBox 11"/>
          <p:cNvSpPr txBox="1"/>
          <p:nvPr/>
        </p:nvSpPr>
        <p:spPr>
          <a:xfrm>
            <a:off x="1142560" y="3949247"/>
            <a:ext cx="6957642" cy="544465"/>
          </a:xfrm>
          <a:prstGeom prst="rect">
            <a:avLst/>
          </a:prstGeom>
        </p:spPr>
        <p:txBody>
          <a:bodyPr lIns="0" tIns="0" rIns="0" bIns="0" rtlCol="0" anchor="t">
            <a:spAutoFit/>
          </a:bodyPr>
          <a:lstStyle/>
          <a:p>
            <a:pPr algn="l">
              <a:lnSpc>
                <a:spcPts val="4137"/>
              </a:lnSpc>
            </a:pPr>
            <a:r>
              <a:rPr lang="en-US" sz="3831" spc="206">
                <a:solidFill>
                  <a:srgbClr val="FFFFFF"/>
                </a:solidFill>
                <a:latin typeface="Montserrat Classic"/>
              </a:rPr>
              <a:t>Feature Extraction: </a:t>
            </a:r>
          </a:p>
        </p:txBody>
      </p:sp>
      <p:sp>
        <p:nvSpPr>
          <p:cNvPr id="12" name="TextBox 12"/>
          <p:cNvSpPr txBox="1"/>
          <p:nvPr/>
        </p:nvSpPr>
        <p:spPr>
          <a:xfrm>
            <a:off x="6281304" y="4073072"/>
            <a:ext cx="11091856" cy="1772793"/>
          </a:xfrm>
          <a:prstGeom prst="rect">
            <a:avLst/>
          </a:prstGeom>
        </p:spPr>
        <p:txBody>
          <a:bodyPr lIns="0" tIns="0" rIns="0" bIns="0" rtlCol="0" anchor="t">
            <a:spAutoFit/>
          </a:bodyPr>
          <a:lstStyle/>
          <a:p>
            <a:pPr algn="l">
              <a:lnSpc>
                <a:spcPts val="3456"/>
              </a:lnSpc>
            </a:pPr>
            <a:r>
              <a:rPr lang="en-US" sz="3200" spc="172">
                <a:solidFill>
                  <a:srgbClr val="FFFFFF"/>
                </a:solidFill>
                <a:latin typeface="Lato"/>
              </a:rPr>
              <a:t> Extract features from the preprocessed images. This can involve techniques like edge detection, convolutional neural networks (CNNs) to capture important visual information from the gestures.</a:t>
            </a:r>
          </a:p>
        </p:txBody>
      </p:sp>
      <p:sp>
        <p:nvSpPr>
          <p:cNvPr id="13" name="TextBox 13"/>
          <p:cNvSpPr txBox="1"/>
          <p:nvPr/>
        </p:nvSpPr>
        <p:spPr>
          <a:xfrm>
            <a:off x="5313934" y="6416056"/>
            <a:ext cx="11567981" cy="1334643"/>
          </a:xfrm>
          <a:prstGeom prst="rect">
            <a:avLst/>
          </a:prstGeom>
        </p:spPr>
        <p:txBody>
          <a:bodyPr lIns="0" tIns="0" rIns="0" bIns="0" rtlCol="0" anchor="t">
            <a:spAutoFit/>
          </a:bodyPr>
          <a:lstStyle/>
          <a:p>
            <a:pPr algn="l">
              <a:lnSpc>
                <a:spcPts val="3456"/>
              </a:lnSpc>
            </a:pPr>
            <a:r>
              <a:rPr lang="en-US" sz="3200" spc="172">
                <a:solidFill>
                  <a:srgbClr val="FFFFFF"/>
                </a:solidFill>
                <a:latin typeface="Lato"/>
              </a:rPr>
              <a:t>Train the selected model using the preprocessed data. Use techniques like data augmentation to increase the diversity of the training data and prevent overfitting.</a:t>
            </a:r>
          </a:p>
        </p:txBody>
      </p:sp>
      <p:sp>
        <p:nvSpPr>
          <p:cNvPr id="14" name="TextBox 14"/>
          <p:cNvSpPr txBox="1"/>
          <p:nvPr/>
        </p:nvSpPr>
        <p:spPr>
          <a:xfrm>
            <a:off x="1028700" y="6284015"/>
            <a:ext cx="6957642" cy="544465"/>
          </a:xfrm>
          <a:prstGeom prst="rect">
            <a:avLst/>
          </a:prstGeom>
        </p:spPr>
        <p:txBody>
          <a:bodyPr lIns="0" tIns="0" rIns="0" bIns="0" rtlCol="0" anchor="t">
            <a:spAutoFit/>
          </a:bodyPr>
          <a:lstStyle/>
          <a:p>
            <a:pPr algn="l">
              <a:lnSpc>
                <a:spcPts val="4137"/>
              </a:lnSpc>
            </a:pPr>
            <a:r>
              <a:rPr lang="en-US" sz="3831" spc="206">
                <a:solidFill>
                  <a:srgbClr val="FFFFFF"/>
                </a:solidFill>
                <a:latin typeface="Montserrat Classic"/>
              </a:rPr>
              <a:t>Model Training:</a:t>
            </a:r>
          </a:p>
        </p:txBody>
      </p:sp>
      <p:sp>
        <p:nvSpPr>
          <p:cNvPr id="15" name="TextBox 15"/>
          <p:cNvSpPr txBox="1"/>
          <p:nvPr/>
        </p:nvSpPr>
        <p:spPr>
          <a:xfrm>
            <a:off x="4641719" y="7950724"/>
            <a:ext cx="11567981" cy="1772793"/>
          </a:xfrm>
          <a:prstGeom prst="rect">
            <a:avLst/>
          </a:prstGeom>
        </p:spPr>
        <p:txBody>
          <a:bodyPr lIns="0" tIns="0" rIns="0" bIns="0" rtlCol="0" anchor="t">
            <a:spAutoFit/>
          </a:bodyPr>
          <a:lstStyle/>
          <a:p>
            <a:pPr algn="l">
              <a:lnSpc>
                <a:spcPts val="3456"/>
              </a:lnSpc>
            </a:pPr>
            <a:r>
              <a:rPr lang="en-US" sz="3200" spc="172">
                <a:solidFill>
                  <a:srgbClr val="FFFFFF"/>
                </a:solidFill>
                <a:latin typeface="Lato"/>
              </a:rPr>
              <a:t>Deploy the trained model in a real-world setting. This can involve integrating the model into a software application or a hardware device capable of capturing and interpreting sign language gestures in real time.</a:t>
            </a:r>
          </a:p>
        </p:txBody>
      </p:sp>
      <p:sp>
        <p:nvSpPr>
          <p:cNvPr id="16" name="TextBox 16"/>
          <p:cNvSpPr txBox="1"/>
          <p:nvPr/>
        </p:nvSpPr>
        <p:spPr>
          <a:xfrm>
            <a:off x="1028700" y="7912624"/>
            <a:ext cx="6957642" cy="544465"/>
          </a:xfrm>
          <a:prstGeom prst="rect">
            <a:avLst/>
          </a:prstGeom>
        </p:spPr>
        <p:txBody>
          <a:bodyPr lIns="0" tIns="0" rIns="0" bIns="0" rtlCol="0" anchor="t">
            <a:spAutoFit/>
          </a:bodyPr>
          <a:lstStyle/>
          <a:p>
            <a:pPr algn="l">
              <a:lnSpc>
                <a:spcPts val="4137"/>
              </a:lnSpc>
            </a:pPr>
            <a:r>
              <a:rPr lang="en-US" sz="3831" spc="206">
                <a:solidFill>
                  <a:srgbClr val="FFFFFF"/>
                </a:solidFill>
                <a:latin typeface="Montserrat Classic"/>
              </a:rPr>
              <a:t>Deployment:</a:t>
            </a:r>
          </a:p>
        </p:txBody>
      </p:sp>
    </p:spTree>
  </p:cSld>
  <p:clrMapOvr>
    <a:masterClrMapping/>
  </p:clrMapOvr>
  <p:transition>
    <p:circl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rot="-1397577">
            <a:off x="-3521445" y="-855582"/>
            <a:ext cx="8290354" cy="3098520"/>
          </a:xfrm>
          <a:custGeom>
            <a:avLst/>
            <a:gdLst/>
            <a:ahLst/>
            <a:cxnLst/>
            <a:rect l="l" t="t" r="r" b="b"/>
            <a:pathLst>
              <a:path w="8290354" h="3098520">
                <a:moveTo>
                  <a:pt x="0" y="0"/>
                </a:moveTo>
                <a:lnTo>
                  <a:pt x="8290354" y="0"/>
                </a:lnTo>
                <a:lnTo>
                  <a:pt x="8290354" y="3098520"/>
                </a:lnTo>
                <a:lnTo>
                  <a:pt x="0" y="3098520"/>
                </a:lnTo>
                <a:lnTo>
                  <a:pt x="0" y="0"/>
                </a:lnTo>
                <a:close/>
              </a:path>
            </a:pathLst>
          </a:custGeom>
          <a:blipFill>
            <a:blip r:embed="rId3"/>
            <a:stretch>
              <a:fillRect/>
            </a:stretch>
          </a:blipFill>
        </p:spPr>
      </p:sp>
      <p:sp>
        <p:nvSpPr>
          <p:cNvPr id="4" name="Freeform 4"/>
          <p:cNvSpPr/>
          <p:nvPr/>
        </p:nvSpPr>
        <p:spPr>
          <a:xfrm>
            <a:off x="-1190065" y="7778174"/>
            <a:ext cx="4144949" cy="3843498"/>
          </a:xfrm>
          <a:custGeom>
            <a:avLst/>
            <a:gdLst/>
            <a:ahLst/>
            <a:cxnLst/>
            <a:rect l="l" t="t" r="r" b="b"/>
            <a:pathLst>
              <a:path w="4144949" h="3843498">
                <a:moveTo>
                  <a:pt x="0" y="0"/>
                </a:moveTo>
                <a:lnTo>
                  <a:pt x="4144949" y="0"/>
                </a:lnTo>
                <a:lnTo>
                  <a:pt x="4144949" y="3843498"/>
                </a:lnTo>
                <a:lnTo>
                  <a:pt x="0" y="38434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556145" y="2982608"/>
            <a:ext cx="6957254" cy="6003321"/>
          </a:xfrm>
          <a:custGeom>
            <a:avLst/>
            <a:gdLst/>
            <a:ahLst/>
            <a:cxnLst/>
            <a:rect l="l" t="t" r="r" b="b"/>
            <a:pathLst>
              <a:path w="6957254" h="6003321">
                <a:moveTo>
                  <a:pt x="0" y="0"/>
                </a:moveTo>
                <a:lnTo>
                  <a:pt x="6957255" y="0"/>
                </a:lnTo>
                <a:lnTo>
                  <a:pt x="6957255" y="6003321"/>
                </a:lnTo>
                <a:lnTo>
                  <a:pt x="0" y="6003321"/>
                </a:lnTo>
                <a:lnTo>
                  <a:pt x="0" y="0"/>
                </a:lnTo>
                <a:close/>
              </a:path>
            </a:pathLst>
          </a:custGeom>
          <a:blipFill>
            <a:blip r:embed="rId6"/>
            <a:stretch>
              <a:fillRect t="-14152" b="-49649"/>
            </a:stretch>
          </a:blipFill>
        </p:spPr>
      </p:sp>
      <p:sp>
        <p:nvSpPr>
          <p:cNvPr id="6" name="Freeform 6"/>
          <p:cNvSpPr/>
          <p:nvPr/>
        </p:nvSpPr>
        <p:spPr>
          <a:xfrm>
            <a:off x="3035449" y="3667240"/>
            <a:ext cx="5246159" cy="400616"/>
          </a:xfrm>
          <a:custGeom>
            <a:avLst/>
            <a:gdLst/>
            <a:ahLst/>
            <a:cxnLst/>
            <a:rect l="l" t="t" r="r" b="b"/>
            <a:pathLst>
              <a:path w="5246159" h="400616">
                <a:moveTo>
                  <a:pt x="0" y="0"/>
                </a:moveTo>
                <a:lnTo>
                  <a:pt x="5246159" y="0"/>
                </a:lnTo>
                <a:lnTo>
                  <a:pt x="5246159" y="400615"/>
                </a:lnTo>
                <a:lnTo>
                  <a:pt x="0" y="4006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123042" y="4058330"/>
            <a:ext cx="6020958" cy="4924425"/>
          </a:xfrm>
          <a:prstGeom prst="rect">
            <a:avLst/>
          </a:prstGeom>
        </p:spPr>
        <p:txBody>
          <a:bodyPr lIns="0" tIns="0" rIns="0" bIns="0" rtlCol="0" anchor="t">
            <a:spAutoFit/>
          </a:bodyPr>
          <a:lstStyle/>
          <a:p>
            <a:pPr marL="582930" lvl="1" indent="-291465" algn="l">
              <a:lnSpc>
                <a:spcPts val="3240"/>
              </a:lnSpc>
              <a:buFont typeface="Arial"/>
              <a:buChar char="•"/>
            </a:pPr>
            <a:r>
              <a:rPr lang="en-US" sz="2700">
                <a:solidFill>
                  <a:srgbClr val="000000"/>
                </a:solidFill>
                <a:latin typeface="Lato"/>
              </a:rPr>
              <a:t>For many people: Sign language interpreters might not seem novel at all. They are a recognized profession that plays a vital role in facilitating communication between the Deaf and hearing communities.</a:t>
            </a:r>
          </a:p>
          <a:p>
            <a:pPr algn="l">
              <a:lnSpc>
                <a:spcPts val="3240"/>
              </a:lnSpc>
            </a:pPr>
            <a:endParaRPr lang="en-US" sz="2700">
              <a:solidFill>
                <a:srgbClr val="000000"/>
              </a:solidFill>
              <a:latin typeface="Lato"/>
            </a:endParaRPr>
          </a:p>
          <a:p>
            <a:pPr marL="582930" lvl="1" indent="-291465" algn="l">
              <a:lnSpc>
                <a:spcPts val="3240"/>
              </a:lnSpc>
              <a:buFont typeface="Arial"/>
              <a:buChar char="•"/>
            </a:pPr>
            <a:r>
              <a:rPr lang="en-US" sz="2700">
                <a:solidFill>
                  <a:srgbClr val="000000"/>
                </a:solidFill>
                <a:latin typeface="Lato"/>
              </a:rPr>
              <a:t>For someone unfamiliar with Deaf culture: Encountering a sign language interpreter for the first time could be a new experience.</a:t>
            </a:r>
          </a:p>
          <a:p>
            <a:pPr algn="l">
              <a:lnSpc>
                <a:spcPts val="3240"/>
              </a:lnSpc>
            </a:pPr>
            <a:endParaRPr lang="en-US" sz="2700">
              <a:solidFill>
                <a:srgbClr val="000000"/>
              </a:solidFill>
              <a:latin typeface="Lato"/>
            </a:endParaRPr>
          </a:p>
        </p:txBody>
      </p:sp>
      <p:sp>
        <p:nvSpPr>
          <p:cNvPr id="8" name="Freeform 8"/>
          <p:cNvSpPr/>
          <p:nvPr/>
        </p:nvSpPr>
        <p:spPr>
          <a:xfrm>
            <a:off x="10065029" y="3373751"/>
            <a:ext cx="6061781" cy="5740052"/>
          </a:xfrm>
          <a:custGeom>
            <a:avLst/>
            <a:gdLst/>
            <a:ahLst/>
            <a:cxnLst/>
            <a:rect l="l" t="t" r="r" b="b"/>
            <a:pathLst>
              <a:path w="6061781" h="5740052">
                <a:moveTo>
                  <a:pt x="0" y="0"/>
                </a:moveTo>
                <a:lnTo>
                  <a:pt x="6061781" y="0"/>
                </a:lnTo>
                <a:lnTo>
                  <a:pt x="6061781" y="5740052"/>
                </a:lnTo>
                <a:lnTo>
                  <a:pt x="0" y="5740052"/>
                </a:lnTo>
                <a:lnTo>
                  <a:pt x="0" y="0"/>
                </a:lnTo>
                <a:close/>
              </a:path>
            </a:pathLst>
          </a:custGeom>
          <a:blipFill>
            <a:blip r:embed="rId6"/>
            <a:stretch>
              <a:fillRect t="-8458" b="-40806"/>
            </a:stretch>
          </a:blipFill>
        </p:spPr>
      </p:sp>
      <p:sp>
        <p:nvSpPr>
          <p:cNvPr id="9" name="Freeform 9"/>
          <p:cNvSpPr/>
          <p:nvPr/>
        </p:nvSpPr>
        <p:spPr>
          <a:xfrm>
            <a:off x="10836204" y="3744493"/>
            <a:ext cx="2834112" cy="216423"/>
          </a:xfrm>
          <a:custGeom>
            <a:avLst/>
            <a:gdLst/>
            <a:ahLst/>
            <a:cxnLst/>
            <a:rect l="l" t="t" r="r" b="b"/>
            <a:pathLst>
              <a:path w="2834112" h="216423">
                <a:moveTo>
                  <a:pt x="0" y="0"/>
                </a:moveTo>
                <a:lnTo>
                  <a:pt x="2834112" y="0"/>
                </a:lnTo>
                <a:lnTo>
                  <a:pt x="2834112" y="216423"/>
                </a:lnTo>
                <a:lnTo>
                  <a:pt x="0" y="2164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0621206" y="4263118"/>
            <a:ext cx="4949426" cy="4514850"/>
          </a:xfrm>
          <a:prstGeom prst="rect">
            <a:avLst/>
          </a:prstGeom>
        </p:spPr>
        <p:txBody>
          <a:bodyPr lIns="0" tIns="0" rIns="0" bIns="0" rtlCol="0" anchor="t">
            <a:spAutoFit/>
          </a:bodyPr>
          <a:lstStyle/>
          <a:p>
            <a:pPr algn="l">
              <a:lnSpc>
                <a:spcPts val="3240"/>
              </a:lnSpc>
            </a:pPr>
            <a:r>
              <a:rPr lang="en-US" sz="2700">
                <a:solidFill>
                  <a:srgbClr val="000000"/>
                </a:solidFill>
                <a:latin typeface="Lato"/>
              </a:rPr>
              <a:t>The concept of translation between spoken languages might seem ordinary, but seeing a translator using a physical language (sign language) to convey spoken language can be interesting.</a:t>
            </a:r>
          </a:p>
          <a:p>
            <a:pPr algn="l">
              <a:lnSpc>
                <a:spcPts val="3240"/>
              </a:lnSpc>
            </a:pPr>
            <a:endParaRPr lang="en-US" sz="2700">
              <a:solidFill>
                <a:srgbClr val="000000"/>
              </a:solidFill>
              <a:latin typeface="Lato"/>
            </a:endParaRPr>
          </a:p>
          <a:p>
            <a:pPr algn="l">
              <a:lnSpc>
                <a:spcPts val="3240"/>
              </a:lnSpc>
            </a:pPr>
            <a:r>
              <a:rPr lang="en-US" sz="2700">
                <a:solidFill>
                  <a:srgbClr val="000000"/>
                </a:solidFill>
                <a:latin typeface="Lato"/>
              </a:rPr>
              <a:t>So, the novelty of sign language interpreters depends on the audience and the context.</a:t>
            </a:r>
          </a:p>
        </p:txBody>
      </p:sp>
      <p:sp>
        <p:nvSpPr>
          <p:cNvPr id="11" name="Freeform 11"/>
          <p:cNvSpPr/>
          <p:nvPr/>
        </p:nvSpPr>
        <p:spPr>
          <a:xfrm rot="-4594749">
            <a:off x="14510886" y="1483351"/>
            <a:ext cx="3231848" cy="3672554"/>
          </a:xfrm>
          <a:custGeom>
            <a:avLst/>
            <a:gdLst/>
            <a:ahLst/>
            <a:cxnLst/>
            <a:rect l="l" t="t" r="r" b="b"/>
            <a:pathLst>
              <a:path w="3231848" h="3672554">
                <a:moveTo>
                  <a:pt x="0" y="0"/>
                </a:moveTo>
                <a:lnTo>
                  <a:pt x="3231848" y="0"/>
                </a:lnTo>
                <a:lnTo>
                  <a:pt x="3231848" y="3672555"/>
                </a:lnTo>
                <a:lnTo>
                  <a:pt x="0" y="36725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489361">
            <a:off x="15018425" y="8009941"/>
            <a:ext cx="2113099" cy="1951975"/>
          </a:xfrm>
          <a:custGeom>
            <a:avLst/>
            <a:gdLst/>
            <a:ahLst/>
            <a:cxnLst/>
            <a:rect l="l" t="t" r="r" b="b"/>
            <a:pathLst>
              <a:path w="2113099" h="1951975">
                <a:moveTo>
                  <a:pt x="0" y="0"/>
                </a:moveTo>
                <a:lnTo>
                  <a:pt x="2113099" y="0"/>
                </a:lnTo>
                <a:lnTo>
                  <a:pt x="2113099" y="1951975"/>
                </a:lnTo>
                <a:lnTo>
                  <a:pt x="0" y="1951975"/>
                </a:lnTo>
                <a:lnTo>
                  <a:pt x="0" y="0"/>
                </a:lnTo>
                <a:close/>
              </a:path>
            </a:pathLst>
          </a:custGeom>
          <a:blipFill>
            <a:blip r:embed="rId11"/>
            <a:stretch>
              <a:fillRect/>
            </a:stretch>
          </a:blipFill>
        </p:spPr>
      </p:sp>
      <p:sp>
        <p:nvSpPr>
          <p:cNvPr id="13" name="Freeform 13"/>
          <p:cNvSpPr/>
          <p:nvPr/>
        </p:nvSpPr>
        <p:spPr>
          <a:xfrm rot="-1270453">
            <a:off x="1795467" y="2814598"/>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12"/>
            <a:stretch>
              <a:fillRect/>
            </a:stretch>
          </a:blipFill>
        </p:spPr>
      </p:sp>
      <p:sp>
        <p:nvSpPr>
          <p:cNvPr id="14" name="TextBox 14"/>
          <p:cNvSpPr txBox="1"/>
          <p:nvPr/>
        </p:nvSpPr>
        <p:spPr>
          <a:xfrm>
            <a:off x="2222081" y="1088390"/>
            <a:ext cx="12668567" cy="1078162"/>
          </a:xfrm>
          <a:prstGeom prst="rect">
            <a:avLst/>
          </a:prstGeom>
        </p:spPr>
        <p:txBody>
          <a:bodyPr lIns="0" tIns="0" rIns="0" bIns="0" rtlCol="0" anchor="t">
            <a:spAutoFit/>
          </a:bodyPr>
          <a:lstStyle/>
          <a:p>
            <a:pPr algn="ctr">
              <a:lnSpc>
                <a:spcPts val="8230"/>
              </a:lnSpc>
            </a:pPr>
            <a:r>
              <a:rPr lang="en-US" sz="7620" spc="411">
                <a:solidFill>
                  <a:srgbClr val="FFFFFF"/>
                </a:solidFill>
                <a:latin typeface="Montserrat Classic Bold"/>
              </a:rPr>
              <a:t>NOVELTY OF PROJECT</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5090017" y="1817934"/>
            <a:ext cx="8104145" cy="618862"/>
          </a:xfrm>
          <a:custGeom>
            <a:avLst/>
            <a:gdLst/>
            <a:ahLst/>
            <a:cxnLst/>
            <a:rect l="l" t="t" r="r" b="b"/>
            <a:pathLst>
              <a:path w="8104145" h="618862">
                <a:moveTo>
                  <a:pt x="0" y="0"/>
                </a:moveTo>
                <a:lnTo>
                  <a:pt x="8104145" y="0"/>
                </a:lnTo>
                <a:lnTo>
                  <a:pt x="8104145" y="618862"/>
                </a:lnTo>
                <a:lnTo>
                  <a:pt x="0" y="618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516812" y="1295011"/>
            <a:ext cx="12735949" cy="1131570"/>
          </a:xfrm>
          <a:prstGeom prst="rect">
            <a:avLst/>
          </a:prstGeom>
        </p:spPr>
        <p:txBody>
          <a:bodyPr lIns="0" tIns="0" rIns="0" bIns="0" rtlCol="0" anchor="t">
            <a:spAutoFit/>
          </a:bodyPr>
          <a:lstStyle/>
          <a:p>
            <a:pPr algn="ctr">
              <a:lnSpc>
                <a:spcPts val="8640"/>
              </a:lnSpc>
            </a:pPr>
            <a:r>
              <a:rPr lang="en-US" sz="8000" spc="432">
                <a:solidFill>
                  <a:srgbClr val="FFFFFF"/>
                </a:solidFill>
                <a:latin typeface="Montserrat Classic Bold"/>
              </a:rPr>
              <a:t>LITERATURE REVIEW</a:t>
            </a:r>
          </a:p>
        </p:txBody>
      </p:sp>
      <p:sp>
        <p:nvSpPr>
          <p:cNvPr id="5" name="Freeform 5"/>
          <p:cNvSpPr/>
          <p:nvPr/>
        </p:nvSpPr>
        <p:spPr>
          <a:xfrm rot="-1092792" flipH="1" flipV="1">
            <a:off x="-909083" y="293568"/>
            <a:ext cx="3875567" cy="2719943"/>
          </a:xfrm>
          <a:custGeom>
            <a:avLst/>
            <a:gdLst/>
            <a:ahLst/>
            <a:cxnLst/>
            <a:rect l="l" t="t" r="r" b="b"/>
            <a:pathLst>
              <a:path w="3875567" h="2719943">
                <a:moveTo>
                  <a:pt x="3875566" y="2719943"/>
                </a:moveTo>
                <a:lnTo>
                  <a:pt x="0" y="2719943"/>
                </a:lnTo>
                <a:lnTo>
                  <a:pt x="0" y="0"/>
                </a:lnTo>
                <a:lnTo>
                  <a:pt x="3875566" y="0"/>
                </a:lnTo>
                <a:lnTo>
                  <a:pt x="3875566" y="271994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3215905">
            <a:off x="15258555" y="762519"/>
            <a:ext cx="3742110" cy="2558242"/>
          </a:xfrm>
          <a:custGeom>
            <a:avLst/>
            <a:gdLst/>
            <a:ahLst/>
            <a:cxnLst/>
            <a:rect l="l" t="t" r="r" b="b"/>
            <a:pathLst>
              <a:path w="3742110" h="2558242">
                <a:moveTo>
                  <a:pt x="0" y="0"/>
                </a:moveTo>
                <a:lnTo>
                  <a:pt x="3742110" y="0"/>
                </a:lnTo>
                <a:lnTo>
                  <a:pt x="3742110" y="2558242"/>
                </a:lnTo>
                <a:lnTo>
                  <a:pt x="0" y="25582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4189436" y="6393995"/>
            <a:ext cx="4900878" cy="4061603"/>
          </a:xfrm>
          <a:custGeom>
            <a:avLst/>
            <a:gdLst/>
            <a:ahLst/>
            <a:cxnLst/>
            <a:rect l="l" t="t" r="r" b="b"/>
            <a:pathLst>
              <a:path w="4900878" h="4061603">
                <a:moveTo>
                  <a:pt x="0" y="0"/>
                </a:moveTo>
                <a:lnTo>
                  <a:pt x="4900879" y="0"/>
                </a:lnTo>
                <a:lnTo>
                  <a:pt x="4900879" y="4061603"/>
                </a:lnTo>
                <a:lnTo>
                  <a:pt x="0" y="4061603"/>
                </a:lnTo>
                <a:lnTo>
                  <a:pt x="0" y="0"/>
                </a:lnTo>
                <a:close/>
              </a:path>
            </a:pathLst>
          </a:custGeom>
          <a:blipFill>
            <a:blip r:embed="rId9"/>
            <a:stretch>
              <a:fillRect/>
            </a:stretch>
          </a:blipFill>
        </p:spPr>
      </p:sp>
      <p:sp>
        <p:nvSpPr>
          <p:cNvPr id="8" name="Freeform 8"/>
          <p:cNvSpPr/>
          <p:nvPr/>
        </p:nvSpPr>
        <p:spPr>
          <a:xfrm flipH="1">
            <a:off x="-507217" y="7635097"/>
            <a:ext cx="4900878" cy="4061603"/>
          </a:xfrm>
          <a:custGeom>
            <a:avLst/>
            <a:gdLst/>
            <a:ahLst/>
            <a:cxnLst/>
            <a:rect l="l" t="t" r="r" b="b"/>
            <a:pathLst>
              <a:path w="4900878" h="4061603">
                <a:moveTo>
                  <a:pt x="4900878" y="0"/>
                </a:moveTo>
                <a:lnTo>
                  <a:pt x="0" y="0"/>
                </a:lnTo>
                <a:lnTo>
                  <a:pt x="0" y="4061603"/>
                </a:lnTo>
                <a:lnTo>
                  <a:pt x="4900878" y="4061603"/>
                </a:lnTo>
                <a:lnTo>
                  <a:pt x="4900878" y="0"/>
                </a:lnTo>
                <a:close/>
              </a:path>
            </a:pathLst>
          </a:custGeom>
          <a:blipFill>
            <a:blip r:embed="rId9"/>
            <a:stretch>
              <a:fillRect/>
            </a:stretch>
          </a:blipFill>
        </p:spPr>
      </p:sp>
      <p:sp>
        <p:nvSpPr>
          <p:cNvPr id="9" name="TextBox 9"/>
          <p:cNvSpPr txBox="1"/>
          <p:nvPr/>
        </p:nvSpPr>
        <p:spPr>
          <a:xfrm>
            <a:off x="1028700" y="2446321"/>
            <a:ext cx="8570184" cy="3235306"/>
          </a:xfrm>
          <a:prstGeom prst="rect">
            <a:avLst/>
          </a:prstGeom>
        </p:spPr>
        <p:txBody>
          <a:bodyPr lIns="0" tIns="0" rIns="0" bIns="0" rtlCol="0" anchor="t">
            <a:spAutoFit/>
          </a:bodyPr>
          <a:lstStyle/>
          <a:p>
            <a:pPr algn="ctr">
              <a:lnSpc>
                <a:spcPts val="1525"/>
              </a:lnSpc>
            </a:pPr>
            <a:endParaRPr/>
          </a:p>
          <a:p>
            <a:pPr algn="ctr">
              <a:lnSpc>
                <a:spcPts val="1525"/>
              </a:lnSpc>
            </a:pPr>
            <a:r>
              <a:rPr lang="en-US" sz="1412" spc="76">
                <a:solidFill>
                  <a:srgbClr val="FFFFFF"/>
                </a:solidFill>
                <a:latin typeface="Montserrat Classic"/>
              </a:rPr>
              <a:t>(Haitham Badi, 2016) present a study to explain the advantage </a:t>
            </a:r>
          </a:p>
          <a:p>
            <a:pPr algn="ctr">
              <a:lnSpc>
                <a:spcPts val="1525"/>
              </a:lnSpc>
            </a:pPr>
            <a:r>
              <a:rPr lang="en-US" sz="1412" spc="76">
                <a:solidFill>
                  <a:srgbClr val="FFFFFF"/>
                </a:solidFill>
                <a:latin typeface="Montserrat Classic"/>
              </a:rPr>
              <a:t>of  two  feature  extraction  techniques  to  process  gestures</a:t>
            </a:r>
          </a:p>
          <a:p>
            <a:pPr algn="ctr">
              <a:lnSpc>
                <a:spcPts val="1525"/>
              </a:lnSpc>
            </a:pPr>
            <a:r>
              <a:rPr lang="en-US" sz="1412" spc="76">
                <a:solidFill>
                  <a:srgbClr val="FFFFFF"/>
                </a:solidFill>
                <a:latin typeface="Montserrat Classic"/>
              </a:rPr>
              <a:t>distinguish  problems based  on hand  contour and  complex</a:t>
            </a:r>
          </a:p>
          <a:p>
            <a:pPr algn="ctr">
              <a:lnSpc>
                <a:spcPts val="1525"/>
              </a:lnSpc>
            </a:pPr>
            <a:r>
              <a:rPr lang="en-US" sz="1412" spc="76">
                <a:solidFill>
                  <a:srgbClr val="FFFFFF"/>
                </a:solidFill>
                <a:latin typeface="Montserrat Classic"/>
              </a:rPr>
              <a:t>moments. The author suggested six fixed hand signals namely</a:t>
            </a:r>
          </a:p>
          <a:p>
            <a:pPr algn="ctr">
              <a:lnSpc>
                <a:spcPts val="1525"/>
              </a:lnSpc>
            </a:pPr>
            <a:r>
              <a:rPr lang="en-US" sz="1412" spc="76">
                <a:solidFill>
                  <a:srgbClr val="FFFFFF"/>
                </a:solidFill>
                <a:latin typeface="Montserrat Classic"/>
              </a:rPr>
              <a:t>open and close, cut and paste, maximize and reduce, to develop</a:t>
            </a:r>
          </a:p>
          <a:p>
            <a:pPr algn="ctr">
              <a:lnSpc>
                <a:spcPts val="1525"/>
              </a:lnSpc>
            </a:pPr>
            <a:r>
              <a:rPr lang="en-US" sz="1412" spc="76">
                <a:solidFill>
                  <a:srgbClr val="FFFFFF"/>
                </a:solidFill>
                <a:latin typeface="Montserrat Classic"/>
              </a:rPr>
              <a:t>a vision based on a fixed hand gesture recognition algorithm.</a:t>
            </a:r>
          </a:p>
          <a:p>
            <a:pPr algn="ctr">
              <a:lnSpc>
                <a:spcPts val="1525"/>
              </a:lnSpc>
            </a:pPr>
            <a:r>
              <a:rPr lang="en-US" sz="1412" spc="76">
                <a:solidFill>
                  <a:srgbClr val="FFFFFF"/>
                </a:solidFill>
                <a:latin typeface="Montserrat Classic"/>
              </a:rPr>
              <a:t>The classification way and identify hand signs in image in SL</a:t>
            </a:r>
          </a:p>
          <a:p>
            <a:pPr algn="ctr">
              <a:lnSpc>
                <a:spcPts val="1525"/>
              </a:lnSpc>
            </a:pPr>
            <a:r>
              <a:rPr lang="en-US" sz="1412" spc="76">
                <a:solidFill>
                  <a:srgbClr val="FFFFFF"/>
                </a:solidFill>
                <a:latin typeface="Montserrat Classic"/>
              </a:rPr>
              <a:t>have been using back-propagation learning algorithm, which</a:t>
            </a:r>
          </a:p>
          <a:p>
            <a:pPr algn="ctr">
              <a:lnSpc>
                <a:spcPts val="1525"/>
              </a:lnSpc>
            </a:pPr>
            <a:r>
              <a:rPr lang="en-US" sz="1412" spc="76">
                <a:solidFill>
                  <a:srgbClr val="FFFFFF"/>
                </a:solidFill>
                <a:latin typeface="Montserrat Classic"/>
              </a:rPr>
              <a:t>was implemented in three phases: the first is preprocessing,</a:t>
            </a:r>
          </a:p>
          <a:p>
            <a:pPr algn="ctr">
              <a:lnSpc>
                <a:spcPts val="1525"/>
              </a:lnSpc>
            </a:pPr>
            <a:r>
              <a:rPr lang="en-US" sz="1412" spc="76">
                <a:solidFill>
                  <a:srgbClr val="FFFFFF"/>
                </a:solidFill>
                <a:latin typeface="Montserrat Classic"/>
              </a:rPr>
              <a:t>second phase feature extraction, and the last phase classification</a:t>
            </a:r>
          </a:p>
          <a:p>
            <a:pPr algn="ctr">
              <a:lnSpc>
                <a:spcPts val="1525"/>
              </a:lnSpc>
            </a:pPr>
            <a:r>
              <a:rPr lang="en-US" sz="1412" spc="76">
                <a:solidFill>
                  <a:srgbClr val="FFFFFF"/>
                </a:solidFill>
                <a:latin typeface="Montserrat Classic"/>
              </a:rPr>
              <a:t>by Artificial Neural Network ANN technique. </a:t>
            </a:r>
          </a:p>
          <a:p>
            <a:pPr algn="ctr">
              <a:lnSpc>
                <a:spcPts val="1525"/>
              </a:lnSpc>
            </a:pPr>
            <a:r>
              <a:rPr lang="en-US" sz="1412" spc="76">
                <a:solidFill>
                  <a:srgbClr val="FFFFFF"/>
                </a:solidFill>
                <a:latin typeface="Montserrat Classic"/>
              </a:rPr>
              <a:t>The identification accuracy of hand contour was 71.30%, while</a:t>
            </a:r>
          </a:p>
          <a:p>
            <a:pPr algn="ctr">
              <a:lnSpc>
                <a:spcPts val="1525"/>
              </a:lnSpc>
            </a:pPr>
            <a:r>
              <a:rPr lang="en-US" sz="1412" spc="76">
                <a:solidFill>
                  <a:srgbClr val="FFFFFF"/>
                </a:solidFill>
                <a:latin typeface="Montserrat Classic"/>
              </a:rPr>
              <a:t>the best recognition rate of complex moments was 86.90%. The </a:t>
            </a:r>
          </a:p>
          <a:p>
            <a:pPr algn="ctr">
              <a:lnSpc>
                <a:spcPts val="1525"/>
              </a:lnSpc>
            </a:pPr>
            <a:r>
              <a:rPr lang="en-US" sz="1412" spc="76">
                <a:solidFill>
                  <a:srgbClr val="FFFFFF"/>
                </a:solidFill>
                <a:latin typeface="Montserrat Classic"/>
              </a:rPr>
              <a:t>drawback of this method was the suffering of a neural network</a:t>
            </a:r>
          </a:p>
          <a:p>
            <a:pPr algn="ctr">
              <a:lnSpc>
                <a:spcPts val="1525"/>
              </a:lnSpc>
            </a:pPr>
            <a:r>
              <a:rPr lang="en-US" sz="1412" spc="76">
                <a:solidFill>
                  <a:srgbClr val="FFFFFF"/>
                </a:solidFill>
                <a:latin typeface="Montserrat Classic"/>
              </a:rPr>
              <a:t>from overfitting.</a:t>
            </a:r>
          </a:p>
          <a:p>
            <a:pPr algn="ctr">
              <a:lnSpc>
                <a:spcPts val="1525"/>
              </a:lnSpc>
              <a:spcBef>
                <a:spcPct val="0"/>
              </a:spcBef>
            </a:pPr>
            <a:endParaRPr lang="en-US" sz="1412" spc="76">
              <a:solidFill>
                <a:srgbClr val="FFFFFF"/>
              </a:solidFill>
              <a:latin typeface="Montserrat Classic"/>
            </a:endParaRPr>
          </a:p>
        </p:txBody>
      </p:sp>
      <p:sp>
        <p:nvSpPr>
          <p:cNvPr id="10" name="TextBox 10"/>
          <p:cNvSpPr txBox="1"/>
          <p:nvPr/>
        </p:nvSpPr>
        <p:spPr>
          <a:xfrm>
            <a:off x="8198300" y="5817807"/>
            <a:ext cx="8716415" cy="970242"/>
          </a:xfrm>
          <a:prstGeom prst="rect">
            <a:avLst/>
          </a:prstGeom>
        </p:spPr>
        <p:txBody>
          <a:bodyPr lIns="0" tIns="0" rIns="0" bIns="0" rtlCol="0" anchor="t">
            <a:spAutoFit/>
          </a:bodyPr>
          <a:lstStyle/>
          <a:p>
            <a:pPr algn="ctr">
              <a:lnSpc>
                <a:spcPts val="1521"/>
              </a:lnSpc>
            </a:pPr>
            <a:r>
              <a:rPr lang="en-US" sz="1408" spc="76">
                <a:solidFill>
                  <a:srgbClr val="FFFFFF"/>
                </a:solidFill>
                <a:latin typeface="Montserrat Classic"/>
              </a:rPr>
              <a:t>(SALMA HAYANI, ET.AL., 2019) PRESENTED AN AUTOMATIC WAY TO </a:t>
            </a:r>
          </a:p>
          <a:p>
            <a:pPr algn="ctr">
              <a:lnSpc>
                <a:spcPts val="1521"/>
              </a:lnSpc>
            </a:pPr>
            <a:r>
              <a:rPr lang="en-US" sz="1408" spc="76">
                <a:solidFill>
                  <a:srgbClr val="FFFFFF"/>
                </a:solidFill>
                <a:latin typeface="Montserrat Classic"/>
              </a:rPr>
              <a:t>recognition Arabic sign language letters and numbers based on</a:t>
            </a:r>
          </a:p>
          <a:p>
            <a:pPr algn="ctr">
              <a:lnSpc>
                <a:spcPts val="1521"/>
              </a:lnSpc>
            </a:pPr>
            <a:r>
              <a:rPr lang="en-US" sz="1408" spc="76">
                <a:solidFill>
                  <a:srgbClr val="FFFFFF"/>
                </a:solidFill>
                <a:latin typeface="Montserrat Classic"/>
              </a:rPr>
              <a:t>CNN. The proposed CNN consist of seven layers, where the</a:t>
            </a:r>
          </a:p>
          <a:p>
            <a:pPr algn="ctr">
              <a:lnSpc>
                <a:spcPts val="1521"/>
              </a:lnSpc>
            </a:pPr>
            <a:r>
              <a:rPr lang="en-US" sz="1408" spc="76">
                <a:solidFill>
                  <a:srgbClr val="FFFFFF"/>
                </a:solidFill>
                <a:latin typeface="Montserrat Classic"/>
              </a:rPr>
              <a:t>first four layers focus on the feature extraction and the rest three</a:t>
            </a:r>
          </a:p>
          <a:p>
            <a:pPr algn="ctr">
              <a:lnSpc>
                <a:spcPts val="1521"/>
              </a:lnSpc>
              <a:spcBef>
                <a:spcPct val="0"/>
              </a:spcBef>
            </a:pPr>
            <a:r>
              <a:rPr lang="en-US" sz="1408" spc="76">
                <a:solidFill>
                  <a:srgbClr val="FFFFFF"/>
                </a:solidFill>
                <a:latin typeface="Montserrat Classic"/>
              </a:rPr>
              <a:t>layers for classification. The recognition rate is about 90%.</a:t>
            </a:r>
          </a:p>
        </p:txBody>
      </p:sp>
      <p:sp>
        <p:nvSpPr>
          <p:cNvPr id="11" name="TextBox 11"/>
          <p:cNvSpPr txBox="1"/>
          <p:nvPr/>
        </p:nvSpPr>
        <p:spPr>
          <a:xfrm>
            <a:off x="2888388" y="7419269"/>
            <a:ext cx="8439333" cy="2297983"/>
          </a:xfrm>
          <a:prstGeom prst="rect">
            <a:avLst/>
          </a:prstGeom>
        </p:spPr>
        <p:txBody>
          <a:bodyPr lIns="0" tIns="0" rIns="0" bIns="0" rtlCol="0" anchor="t">
            <a:spAutoFit/>
          </a:bodyPr>
          <a:lstStyle/>
          <a:p>
            <a:pPr algn="ctr">
              <a:lnSpc>
                <a:spcPts val="1524"/>
              </a:lnSpc>
            </a:pPr>
            <a:r>
              <a:rPr lang="en-US" sz="1411" spc="76">
                <a:solidFill>
                  <a:srgbClr val="FFFFFF"/>
                </a:solidFill>
                <a:latin typeface="Montserrat Classic"/>
              </a:rPr>
              <a:t>P.K.  ATHIRA, ET.AL.   (2019) SUGGEST  A DESIGN  INDEPENDENT </a:t>
            </a:r>
          </a:p>
          <a:p>
            <a:pPr algn="ctr">
              <a:lnSpc>
                <a:spcPts val="1524"/>
              </a:lnSpc>
            </a:pPr>
            <a:r>
              <a:rPr lang="en-US" sz="1411" spc="76">
                <a:solidFill>
                  <a:srgbClr val="FFFFFF"/>
                </a:solidFill>
                <a:latin typeface="Montserrat Classic"/>
              </a:rPr>
              <a:t>version vision-based signs recognition application which is</a:t>
            </a:r>
          </a:p>
          <a:p>
            <a:pPr algn="ctr">
              <a:lnSpc>
                <a:spcPts val="1524"/>
              </a:lnSpc>
            </a:pPr>
            <a:r>
              <a:rPr lang="en-US" sz="1411" spc="76">
                <a:solidFill>
                  <a:srgbClr val="FFFFFF"/>
                </a:solidFill>
                <a:latin typeface="Montserrat Classic"/>
              </a:rPr>
              <a:t>identify gesture handed static and dynamic for one or double</a:t>
            </a:r>
          </a:p>
          <a:p>
            <a:pPr algn="ctr">
              <a:lnSpc>
                <a:spcPts val="1524"/>
              </a:lnSpc>
            </a:pPr>
            <a:r>
              <a:rPr lang="en-US" sz="1411" spc="76">
                <a:solidFill>
                  <a:srgbClr val="FFFFFF"/>
                </a:solidFill>
                <a:latin typeface="Montserrat Classic"/>
              </a:rPr>
              <a:t>hand gestures from live video. The keyframe is extracting to</a:t>
            </a:r>
          </a:p>
          <a:p>
            <a:pPr algn="ctr">
              <a:lnSpc>
                <a:spcPts val="1524"/>
              </a:lnSpc>
            </a:pPr>
            <a:r>
              <a:rPr lang="en-US" sz="1411" spc="76">
                <a:solidFill>
                  <a:srgbClr val="FFFFFF"/>
                </a:solidFill>
                <a:latin typeface="Montserrat Classic"/>
              </a:rPr>
              <a:t>decrease computation speed to a large range by using Zernike</a:t>
            </a:r>
          </a:p>
          <a:p>
            <a:pPr algn="ctr">
              <a:lnSpc>
                <a:spcPts val="1524"/>
              </a:lnSpc>
            </a:pPr>
            <a:r>
              <a:rPr lang="en-US" sz="1411" spc="76">
                <a:solidFill>
                  <a:srgbClr val="FFFFFF"/>
                </a:solidFill>
                <a:latin typeface="Montserrat Classic"/>
              </a:rPr>
              <a:t>moments and enhanced process for co-articulation removal</a:t>
            </a:r>
          </a:p>
          <a:p>
            <a:pPr algn="ctr">
              <a:lnSpc>
                <a:spcPts val="1524"/>
              </a:lnSpc>
            </a:pPr>
            <a:r>
              <a:rPr lang="en-US" sz="1411" spc="76">
                <a:solidFill>
                  <a:srgbClr val="FFFFFF"/>
                </a:solidFill>
                <a:latin typeface="Montserrat Classic"/>
              </a:rPr>
              <a:t>hand spelling alphabets after that which is extraction the feature</a:t>
            </a:r>
          </a:p>
          <a:p>
            <a:pPr algn="ctr">
              <a:lnSpc>
                <a:spcPts val="1524"/>
              </a:lnSpc>
            </a:pPr>
            <a:r>
              <a:rPr lang="en-US" sz="1411" spc="76">
                <a:solidFill>
                  <a:srgbClr val="FFFFFF"/>
                </a:solidFill>
                <a:latin typeface="Montserrat Classic"/>
              </a:rPr>
              <a:t>vector from the gesture sequence and these features acquired to</a:t>
            </a:r>
          </a:p>
          <a:p>
            <a:pPr algn="ctr">
              <a:lnSpc>
                <a:spcPts val="1524"/>
              </a:lnSpc>
            </a:pPr>
            <a:r>
              <a:rPr lang="en-US" sz="1411" spc="76">
                <a:solidFill>
                  <a:srgbClr val="FFFFFF"/>
                </a:solidFill>
                <a:latin typeface="Montserrat Classic"/>
              </a:rPr>
              <a:t>use for classification applying    Support Vector  Machine</a:t>
            </a:r>
          </a:p>
          <a:p>
            <a:pPr algn="ctr">
              <a:lnSpc>
                <a:spcPts val="1524"/>
              </a:lnSpc>
            </a:pPr>
            <a:r>
              <a:rPr lang="en-US" sz="1411" spc="76">
                <a:solidFill>
                  <a:srgbClr val="FFFFFF"/>
                </a:solidFill>
                <a:latin typeface="Montserrat Classic"/>
              </a:rPr>
              <a:t>(SVM).  the accuracy  91% for  distinguished static  gesture</a:t>
            </a:r>
          </a:p>
          <a:p>
            <a:pPr algn="ctr">
              <a:lnSpc>
                <a:spcPts val="1524"/>
              </a:lnSpc>
            </a:pPr>
            <a:r>
              <a:rPr lang="en-US" sz="1411" spc="76">
                <a:solidFill>
                  <a:srgbClr val="FFFFFF"/>
                </a:solidFill>
                <a:latin typeface="Montserrat Classic"/>
              </a:rPr>
              <a:t>alphabets and 89% accuracy for single-handed dynamic words.</a:t>
            </a:r>
          </a:p>
          <a:p>
            <a:pPr algn="ctr">
              <a:lnSpc>
                <a:spcPts val="1524"/>
              </a:lnSpc>
              <a:spcBef>
                <a:spcPct val="0"/>
              </a:spcBef>
            </a:pPr>
            <a:endParaRPr lang="en-US" sz="1411" spc="76">
              <a:solidFill>
                <a:srgbClr val="FFFFFF"/>
              </a:solidFill>
              <a:latin typeface="Montserrat Classic"/>
            </a:endParaRPr>
          </a:p>
        </p:txBody>
      </p:sp>
    </p:spTree>
  </p:cSld>
  <p:clrMapOvr>
    <a:masterClrMapping/>
  </p:clrMapOvr>
  <p:transition>
    <p:cover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4089676" y="1028700"/>
            <a:ext cx="8104145" cy="618862"/>
          </a:xfrm>
          <a:custGeom>
            <a:avLst/>
            <a:gdLst/>
            <a:ahLst/>
            <a:cxnLst/>
            <a:rect l="l" t="t" r="r" b="b"/>
            <a:pathLst>
              <a:path w="8104145" h="618862">
                <a:moveTo>
                  <a:pt x="0" y="0"/>
                </a:moveTo>
                <a:lnTo>
                  <a:pt x="8104145" y="0"/>
                </a:lnTo>
                <a:lnTo>
                  <a:pt x="8104145" y="618862"/>
                </a:lnTo>
                <a:lnTo>
                  <a:pt x="0" y="618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930697" y="521969"/>
            <a:ext cx="11258739" cy="1131570"/>
          </a:xfrm>
          <a:prstGeom prst="rect">
            <a:avLst/>
          </a:prstGeom>
        </p:spPr>
        <p:txBody>
          <a:bodyPr lIns="0" tIns="0" rIns="0" bIns="0" rtlCol="0" anchor="t">
            <a:spAutoFit/>
          </a:bodyPr>
          <a:lstStyle/>
          <a:p>
            <a:pPr algn="ctr">
              <a:lnSpc>
                <a:spcPts val="8640"/>
              </a:lnSpc>
            </a:pPr>
            <a:r>
              <a:rPr lang="en-US" sz="8000" spc="432">
                <a:solidFill>
                  <a:srgbClr val="FFFFFF"/>
                </a:solidFill>
                <a:latin typeface="Montserrat Classic Bold"/>
              </a:rPr>
              <a:t>REAL-TIME USAGE</a:t>
            </a:r>
          </a:p>
        </p:txBody>
      </p:sp>
      <p:sp>
        <p:nvSpPr>
          <p:cNvPr id="5" name="Freeform 5"/>
          <p:cNvSpPr/>
          <p:nvPr/>
        </p:nvSpPr>
        <p:spPr>
          <a:xfrm rot="-1092792" flipH="1" flipV="1">
            <a:off x="-909083" y="293568"/>
            <a:ext cx="3875567" cy="2719943"/>
          </a:xfrm>
          <a:custGeom>
            <a:avLst/>
            <a:gdLst/>
            <a:ahLst/>
            <a:cxnLst/>
            <a:rect l="l" t="t" r="r" b="b"/>
            <a:pathLst>
              <a:path w="3875567" h="2719943">
                <a:moveTo>
                  <a:pt x="3875566" y="2719943"/>
                </a:moveTo>
                <a:lnTo>
                  <a:pt x="0" y="2719943"/>
                </a:lnTo>
                <a:lnTo>
                  <a:pt x="0" y="0"/>
                </a:lnTo>
                <a:lnTo>
                  <a:pt x="3875566" y="0"/>
                </a:lnTo>
                <a:lnTo>
                  <a:pt x="3875566" y="271994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3215905">
            <a:off x="15258555" y="762519"/>
            <a:ext cx="3742110" cy="2558242"/>
          </a:xfrm>
          <a:custGeom>
            <a:avLst/>
            <a:gdLst/>
            <a:ahLst/>
            <a:cxnLst/>
            <a:rect l="l" t="t" r="r" b="b"/>
            <a:pathLst>
              <a:path w="3742110" h="2558242">
                <a:moveTo>
                  <a:pt x="0" y="0"/>
                </a:moveTo>
                <a:lnTo>
                  <a:pt x="3742110" y="0"/>
                </a:lnTo>
                <a:lnTo>
                  <a:pt x="3742110" y="2558242"/>
                </a:lnTo>
                <a:lnTo>
                  <a:pt x="0" y="25582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4189436" y="6393995"/>
            <a:ext cx="4900878" cy="4061603"/>
          </a:xfrm>
          <a:custGeom>
            <a:avLst/>
            <a:gdLst/>
            <a:ahLst/>
            <a:cxnLst/>
            <a:rect l="l" t="t" r="r" b="b"/>
            <a:pathLst>
              <a:path w="4900878" h="4061603">
                <a:moveTo>
                  <a:pt x="0" y="0"/>
                </a:moveTo>
                <a:lnTo>
                  <a:pt x="4900879" y="0"/>
                </a:lnTo>
                <a:lnTo>
                  <a:pt x="4900879" y="4061603"/>
                </a:lnTo>
                <a:lnTo>
                  <a:pt x="0" y="4061603"/>
                </a:lnTo>
                <a:lnTo>
                  <a:pt x="0" y="0"/>
                </a:lnTo>
                <a:close/>
              </a:path>
            </a:pathLst>
          </a:custGeom>
          <a:blipFill>
            <a:blip r:embed="rId9"/>
            <a:stretch>
              <a:fillRect/>
            </a:stretch>
          </a:blipFill>
        </p:spPr>
      </p:sp>
      <p:sp>
        <p:nvSpPr>
          <p:cNvPr id="8" name="Freeform 8"/>
          <p:cNvSpPr/>
          <p:nvPr/>
        </p:nvSpPr>
        <p:spPr>
          <a:xfrm flipH="1">
            <a:off x="-507217" y="7635097"/>
            <a:ext cx="4900878" cy="4061603"/>
          </a:xfrm>
          <a:custGeom>
            <a:avLst/>
            <a:gdLst/>
            <a:ahLst/>
            <a:cxnLst/>
            <a:rect l="l" t="t" r="r" b="b"/>
            <a:pathLst>
              <a:path w="4900878" h="4061603">
                <a:moveTo>
                  <a:pt x="4900878" y="0"/>
                </a:moveTo>
                <a:lnTo>
                  <a:pt x="0" y="0"/>
                </a:lnTo>
                <a:lnTo>
                  <a:pt x="0" y="4061603"/>
                </a:lnTo>
                <a:lnTo>
                  <a:pt x="4900878" y="4061603"/>
                </a:lnTo>
                <a:lnTo>
                  <a:pt x="4900878" y="0"/>
                </a:lnTo>
                <a:close/>
              </a:path>
            </a:pathLst>
          </a:custGeom>
          <a:blipFill>
            <a:blip r:embed="rId9"/>
            <a:stretch>
              <a:fillRect/>
            </a:stretch>
          </a:blipFill>
        </p:spPr>
      </p:sp>
      <p:sp>
        <p:nvSpPr>
          <p:cNvPr id="9" name="TextBox 9"/>
          <p:cNvSpPr txBox="1"/>
          <p:nvPr/>
        </p:nvSpPr>
        <p:spPr>
          <a:xfrm>
            <a:off x="1338103" y="3010063"/>
            <a:ext cx="15443018" cy="6147014"/>
          </a:xfrm>
          <a:prstGeom prst="rect">
            <a:avLst/>
          </a:prstGeom>
        </p:spPr>
        <p:txBody>
          <a:bodyPr lIns="0" tIns="0" rIns="0" bIns="0" rtlCol="0" anchor="t">
            <a:spAutoFit/>
          </a:bodyPr>
          <a:lstStyle/>
          <a:p>
            <a:pPr marL="580479" lvl="1" indent="-290239" algn="ctr">
              <a:lnSpc>
                <a:spcPts val="2903"/>
              </a:lnSpc>
              <a:buFont typeface="Arial"/>
              <a:buChar char="•"/>
            </a:pPr>
            <a:r>
              <a:rPr lang="en-US" sz="2688" spc="145">
                <a:solidFill>
                  <a:srgbClr val="FFFFFF"/>
                </a:solidFill>
                <a:latin typeface="Montserrat Classic"/>
              </a:rPr>
              <a:t>EDUCATIONAL SETTINGS: FACILITATES LEARNING AND PARTICIPATION FOR DEAF/HARD-OF-HEARING STUDENTS IN CLASSROOMS AND LECTURES.</a:t>
            </a:r>
          </a:p>
          <a:p>
            <a:pPr algn="ctr">
              <a:lnSpc>
                <a:spcPts val="2903"/>
              </a:lnSpc>
            </a:pPr>
            <a:endParaRPr lang="en-US" sz="2688" spc="145">
              <a:solidFill>
                <a:srgbClr val="FFFFFF"/>
              </a:solidFill>
              <a:latin typeface="Montserrat Classic"/>
            </a:endParaRPr>
          </a:p>
          <a:p>
            <a:pPr marL="580479" lvl="1" indent="-290239" algn="ctr">
              <a:lnSpc>
                <a:spcPts val="2903"/>
              </a:lnSpc>
              <a:buFont typeface="Arial"/>
              <a:buChar char="•"/>
            </a:pPr>
            <a:r>
              <a:rPr lang="en-US" sz="2688" spc="145">
                <a:solidFill>
                  <a:srgbClr val="FFFFFF"/>
                </a:solidFill>
                <a:latin typeface="Montserrat Classic"/>
              </a:rPr>
              <a:t>HEALTHCARE AND LEGAL SETTINGS: ENSURES EFFECTIVE COMMUNICATION DURING CONSULTATIONS, MEETINGS, AND LEGAL PROCEEDINGS.</a:t>
            </a:r>
          </a:p>
          <a:p>
            <a:pPr algn="ctr">
              <a:lnSpc>
                <a:spcPts val="2903"/>
              </a:lnSpc>
            </a:pPr>
            <a:endParaRPr lang="en-US" sz="2688" spc="145">
              <a:solidFill>
                <a:srgbClr val="FFFFFF"/>
              </a:solidFill>
              <a:latin typeface="Montserrat Classic"/>
            </a:endParaRPr>
          </a:p>
          <a:p>
            <a:pPr marL="580479" lvl="1" indent="-290239" algn="ctr">
              <a:lnSpc>
                <a:spcPts val="2903"/>
              </a:lnSpc>
              <a:buFont typeface="Arial"/>
              <a:buChar char="•"/>
            </a:pPr>
            <a:r>
              <a:rPr lang="en-US" sz="2688" spc="145">
                <a:solidFill>
                  <a:srgbClr val="FFFFFF"/>
                </a:solidFill>
                <a:latin typeface="Montserrat Classic"/>
              </a:rPr>
              <a:t>PUBLIC EVENTS AND CONFERENCES: ALLOWS DEAF/HARD-OF-HEARING INDIVIDUALS TO PARTICIPATE FULLY IN PRESENTATIONS, DISCUSSIONS, AND OTHER GATHERINGS.</a:t>
            </a:r>
          </a:p>
          <a:p>
            <a:pPr algn="ctr">
              <a:lnSpc>
                <a:spcPts val="2903"/>
              </a:lnSpc>
            </a:pPr>
            <a:endParaRPr lang="en-US" sz="2688" spc="145">
              <a:solidFill>
                <a:srgbClr val="FFFFFF"/>
              </a:solidFill>
              <a:latin typeface="Montserrat Classic"/>
            </a:endParaRPr>
          </a:p>
          <a:p>
            <a:pPr marL="580479" lvl="1" indent="-290239" algn="ctr">
              <a:lnSpc>
                <a:spcPts val="2903"/>
              </a:lnSpc>
              <a:buFont typeface="Arial"/>
              <a:buChar char="•"/>
            </a:pPr>
            <a:r>
              <a:rPr lang="en-US" sz="2688" spc="145">
                <a:solidFill>
                  <a:srgbClr val="FFFFFF"/>
                </a:solidFill>
                <a:latin typeface="Montserrat Classic"/>
              </a:rPr>
              <a:t>MEDIA AND ENTERTAINMENT ACCESSIBILITY: ENABLES DEAF/HARD-OF-HEARING INDIVIDUALS TO ENJOY MOVIES, SHOWS, AND PRESENTATIONS WITH SIGN LANGUAGE INTERPRETATION.</a:t>
            </a:r>
          </a:p>
          <a:p>
            <a:pPr algn="ctr">
              <a:lnSpc>
                <a:spcPts val="2903"/>
              </a:lnSpc>
            </a:pPr>
            <a:endParaRPr lang="en-US" sz="2688" spc="145">
              <a:solidFill>
                <a:srgbClr val="FFFFFF"/>
              </a:solidFill>
              <a:latin typeface="Montserrat Classic"/>
            </a:endParaRPr>
          </a:p>
          <a:p>
            <a:pPr marL="580479" lvl="1" indent="-290239" algn="ctr">
              <a:lnSpc>
                <a:spcPts val="2903"/>
              </a:lnSpc>
              <a:buFont typeface="Arial"/>
              <a:buChar char="•"/>
            </a:pPr>
            <a:r>
              <a:rPr lang="en-US" sz="2688" spc="145">
                <a:solidFill>
                  <a:srgbClr val="FFFFFF"/>
                </a:solidFill>
                <a:latin typeface="Montserrat Classic"/>
              </a:rPr>
              <a:t>REMOTE COMMUNICATION: FACILITATES COMMUNICATION THROUGH VIDEO CONFERENCING AND ONLINE PLATFORMS FOR DEAF/HARD-OF-HEARING INDIVIDUALS.</a:t>
            </a:r>
          </a:p>
        </p:txBody>
      </p:sp>
    </p:spTree>
  </p:cSld>
  <p:clrMapOvr>
    <a:masterClrMapping/>
  </p:clrMapOvr>
  <p:transition>
    <p:cover dir="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1661</Words>
  <Application>Microsoft Office PowerPoint</Application>
  <PresentationFormat>Custom</PresentationFormat>
  <Paragraphs>130</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Rustic Printed</vt:lpstr>
      <vt:lpstr>Arimo</vt:lpstr>
      <vt:lpstr>Lato</vt:lpstr>
      <vt:lpstr>Montserrat Classic Bold</vt:lpstr>
      <vt:lpstr>Montserrat Classic Italics</vt:lpstr>
      <vt:lpstr>Canva Sans Bold</vt:lpstr>
      <vt:lpstr>Montserrat Classic</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InterpreTATION</dc:title>
  <cp:lastModifiedBy>Bhavishya</cp:lastModifiedBy>
  <cp:revision>3</cp:revision>
  <dcterms:created xsi:type="dcterms:W3CDTF">2006-08-16T00:00:00Z</dcterms:created>
  <dcterms:modified xsi:type="dcterms:W3CDTF">2024-05-07T02:57:14Z</dcterms:modified>
  <dc:identifier>DAF-GKNdjIk</dc:identifier>
</cp:coreProperties>
</file>